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67" r:id="rId1"/>
    <p:sldMasterId id="2147483669" r:id="rId2"/>
    <p:sldMasterId id="2147483680" r:id="rId3"/>
    <p:sldMasterId id="2147483686" r:id="rId4"/>
  </p:sldMasterIdLst>
  <p:notesMasterIdLst>
    <p:notesMasterId r:id="rId63"/>
  </p:notesMasterIdLst>
  <p:handoutMasterIdLst>
    <p:handoutMasterId r:id="rId64"/>
  </p:handoutMasterIdLst>
  <p:sldIdLst>
    <p:sldId id="291" r:id="rId5"/>
    <p:sldId id="292" r:id="rId6"/>
    <p:sldId id="465" r:id="rId7"/>
    <p:sldId id="450" r:id="rId8"/>
    <p:sldId id="258" r:id="rId9"/>
    <p:sldId id="259" r:id="rId10"/>
    <p:sldId id="455" r:id="rId11"/>
    <p:sldId id="374" r:id="rId12"/>
    <p:sldId id="473" r:id="rId13"/>
    <p:sldId id="415" r:id="rId14"/>
    <p:sldId id="467" r:id="rId15"/>
    <p:sldId id="417" r:id="rId16"/>
    <p:sldId id="409" r:id="rId17"/>
    <p:sldId id="432" r:id="rId18"/>
    <p:sldId id="433" r:id="rId19"/>
    <p:sldId id="435" r:id="rId20"/>
    <p:sldId id="436" r:id="rId21"/>
    <p:sldId id="462" r:id="rId22"/>
    <p:sldId id="474" r:id="rId23"/>
    <p:sldId id="459" r:id="rId24"/>
    <p:sldId id="460" r:id="rId25"/>
    <p:sldId id="431" r:id="rId26"/>
    <p:sldId id="407" r:id="rId27"/>
    <p:sldId id="463" r:id="rId28"/>
    <p:sldId id="475" r:id="rId29"/>
    <p:sldId id="454" r:id="rId30"/>
    <p:sldId id="468" r:id="rId31"/>
    <p:sldId id="444" r:id="rId32"/>
    <p:sldId id="469" r:id="rId33"/>
    <p:sldId id="470" r:id="rId34"/>
    <p:sldId id="505" r:id="rId35"/>
    <p:sldId id="471" r:id="rId36"/>
    <p:sldId id="472" r:id="rId37"/>
    <p:sldId id="464" r:id="rId38"/>
    <p:sldId id="476" r:id="rId39"/>
    <p:sldId id="482" r:id="rId40"/>
    <p:sldId id="481" r:id="rId41"/>
    <p:sldId id="483" r:id="rId42"/>
    <p:sldId id="484" r:id="rId43"/>
    <p:sldId id="485" r:id="rId44"/>
    <p:sldId id="486" r:id="rId45"/>
    <p:sldId id="478" r:id="rId46"/>
    <p:sldId id="489" r:id="rId47"/>
    <p:sldId id="480" r:id="rId48"/>
    <p:sldId id="496" r:id="rId49"/>
    <p:sldId id="497" r:id="rId50"/>
    <p:sldId id="498" r:id="rId51"/>
    <p:sldId id="477" r:id="rId52"/>
    <p:sldId id="325" r:id="rId53"/>
    <p:sldId id="499" r:id="rId54"/>
    <p:sldId id="500" r:id="rId55"/>
    <p:sldId id="501" r:id="rId56"/>
    <p:sldId id="506" r:id="rId57"/>
    <p:sldId id="502" r:id="rId58"/>
    <p:sldId id="503" r:id="rId59"/>
    <p:sldId id="504" r:id="rId60"/>
    <p:sldId id="326" r:id="rId61"/>
    <p:sldId id="316" r:id="rId62"/>
  </p:sldIdLst>
  <p:sldSz cx="12192000" cy="6858000"/>
  <p:notesSz cx="6797675" cy="9926638"/>
  <p:embeddedFontLst>
    <p:embeddedFont>
      <p:font typeface="Huawei Sans" panose="020C0503030203020204"/>
      <p:regular r:id="rId65"/>
      <p:bold r:id="rId66"/>
    </p:embeddedFont>
    <p:embeddedFont>
      <p:font typeface="方正兰亭黑简体" panose="02000000000000000000"/>
      <p:regular r:id="rId67"/>
    </p:embeddedFont>
    <p:embeddedFont>
      <p:font typeface="Fira code" panose="020B0809050000020004" pitchFamily="49" charset="0"/>
      <p:regular r:id="rId68"/>
      <p:bold r:id="rId69"/>
    </p:embeddedFont>
    <p:embeddedFont>
      <p:font typeface="微软雅黑" panose="020B0503020204020204" pitchFamily="34" charset="-122"/>
      <p:regular r:id="rId70"/>
      <p:bold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ailujun"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00B"/>
    <a:srgbClr val="151515"/>
    <a:srgbClr val="99CCCC"/>
    <a:srgbClr val="575756"/>
    <a:srgbClr val="FFFFFF"/>
    <a:srgbClr val="DD4654"/>
    <a:srgbClr val="F3D2D5"/>
    <a:srgbClr val="E6A8AD"/>
    <a:srgbClr val="E57B84"/>
    <a:srgbClr val="E579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1213" autoAdjust="0"/>
  </p:normalViewPr>
  <p:slideViewPr>
    <p:cSldViewPr snapToGrid="0" snapToObjects="1">
      <p:cViewPr varScale="1">
        <p:scale>
          <a:sx n="89" d="100"/>
          <a:sy n="89" d="100"/>
        </p:scale>
        <p:origin x="112"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45" d="100"/>
          <a:sy n="45" d="100"/>
        </p:scale>
        <p:origin x="1832" y="56"/>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2.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11/4/2024</a:t>
            </a:fld>
            <a:endParaRPr lang="en-US" dirty="0">
              <a:latin typeface="Huawei Sans" panose="020C0503030203020204" pitchFamily="34" charset="0"/>
            </a:endParaRP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62880" y="766800"/>
            <a:ext cx="5932800" cy="3337748"/>
          </a:xfrm>
          <a:prstGeom prst="rect">
            <a:avLst/>
          </a:prstGeom>
          <a:noFill/>
          <a:ln w="12700">
            <a:solidFill>
              <a:prstClr val="black"/>
            </a:solidFill>
          </a:ln>
        </p:spPr>
        <p:txBody>
          <a:bodyPr vert="horz" lIns="91440" tIns="45720" rIns="91440" bIns="45720" rtlCol="0" anchor="t" anchorCtr="0"/>
          <a:lstStyle/>
          <a:p>
            <a:endParaRPr lang="en-US"/>
          </a:p>
        </p:txBody>
      </p:sp>
      <p:sp>
        <p:nvSpPr>
          <p:cNvPr id="7" name="Notes Placeholder 4"/>
          <p:cNvSpPr>
            <a:spLocks noGrp="1"/>
          </p:cNvSpPr>
          <p:nvPr>
            <p:ph type="body" sz="quarter" idx="3"/>
          </p:nvPr>
        </p:nvSpPr>
        <p:spPr>
          <a:xfrm>
            <a:off x="462880" y="4603168"/>
            <a:ext cx="5932800" cy="4697243"/>
          </a:xfrm>
          <a:prstGeom prst="rect">
            <a:avLst/>
          </a:prstGeom>
          <a:noFill/>
          <a:ln w="9525">
            <a:noFill/>
            <a:miter lim="800000"/>
          </a:ln>
          <a:effectLst/>
        </p:spPr>
        <p:txBody>
          <a:bodyPr vert="horz" wrap="square" lIns="96791" tIns="48396" rIns="96791" bIns="48396" numCol="1" anchor="t" anchorCtr="0" compatLnSpc="1"/>
          <a:lstStyle/>
          <a:p>
            <a:pPr marL="180975" lvl="0" indent="-180975" fontAlgn="base">
              <a:spcBef>
                <a:spcPct val="0"/>
              </a:spcBef>
              <a:buSzPct val="70000"/>
              <a:buFont typeface="Wingdings" panose="05000000000000000000" pitchFamily="2" charset="2"/>
              <a:buChar char="l"/>
            </a:pPr>
            <a:r>
              <a:rPr lang="en-US" dirty="0"/>
              <a:t>Edit Master text styles</a:t>
            </a:r>
          </a:p>
          <a:p>
            <a:pPr marL="541655" lvl="1" indent="-180975" fontAlgn="base">
              <a:spcBef>
                <a:spcPct val="0"/>
              </a:spcBef>
              <a:buSzPct val="60000"/>
              <a:buFont typeface="Wingdings" panose="05000000000000000000" pitchFamily="2" charset="2"/>
              <a:buChar char="p"/>
            </a:pPr>
            <a:r>
              <a:rPr lang="en-US" dirty="0"/>
              <a:t>Second level</a:t>
            </a:r>
          </a:p>
          <a:p>
            <a:pPr marL="895350" lvl="2" indent="-174625" fontAlgn="base">
              <a:spcBef>
                <a:spcPct val="0"/>
              </a:spcBef>
              <a:buSzPct val="50000"/>
              <a:buFont typeface="Wingdings" panose="05000000000000000000" pitchFamily="2" charset="2"/>
              <a:buChar char="n"/>
            </a:pPr>
            <a:r>
              <a:rPr lang="en-US" dirty="0"/>
              <a:t>Third level</a:t>
            </a:r>
          </a:p>
        </p:txBody>
      </p:sp>
    </p:spTree>
  </p:cSld>
  <p:clrMap bg1="lt1" tx1="dk1" bg2="lt2" tx2="dk2" accent1="accent1" accent2="accent2" accent3="accent3" accent4="accent4" accent5="accent5" accent6="accent6" hlink="hlink" folHlink="folHlink"/>
  <p:notesStyle>
    <a:lvl1pPr marL="179705" indent="-179705" algn="l" defTabSz="1219200" rtl="0" eaLnBrk="1" fontAlgn="ctr" latinLnBrk="0" hangingPunct="1">
      <a:lnSpc>
        <a:spcPct val="125000"/>
      </a:lnSpc>
      <a:spcAft>
        <a:spcPts val="600"/>
      </a:spcAft>
      <a:buClr>
        <a:schemeClr val="bg1">
          <a:lumMod val="50000"/>
        </a:schemeClr>
      </a:buClr>
      <a:buSzPct val="60000"/>
      <a:buFont typeface="Huawei Sans" panose="020C0503030203020204" pitchFamily="34" charset="0"/>
      <a:buChar char="•"/>
      <a:defRPr lang="en-US" sz="1100" kern="1200" baseline="0" dirty="0">
        <a:solidFill>
          <a:schemeClr val="tx1"/>
        </a:solidFill>
        <a:latin typeface="Huawei Sans" panose="020C0503030203020204" pitchFamily="34" charset="0"/>
        <a:ea typeface="方正兰亭黑简体" panose="02000000000000000000" pitchFamily="2" charset="-122"/>
        <a:cs typeface="+mn-cs"/>
      </a:defRPr>
    </a:lvl1pPr>
    <a:lvl2pPr marL="539750" indent="-179705" algn="l" defTabSz="1219200" rtl="0" eaLnBrk="1" fontAlgn="ctr" latinLnBrk="0" hangingPunct="1">
      <a:lnSpc>
        <a:spcPct val="125000"/>
      </a:lnSpc>
      <a:spcAft>
        <a:spcPts val="600"/>
      </a:spcAft>
      <a:buClrTx/>
      <a:buFont typeface="Huawei Sans" panose="020C0503030203020204" pitchFamily="34" charset="0"/>
      <a:buChar char="▫"/>
      <a:defRPr lang="en-US" sz="1100" kern="1200" baseline="0" dirty="0">
        <a:solidFill>
          <a:schemeClr val="tx1"/>
        </a:solidFill>
        <a:latin typeface="Huawei Sans" panose="020C0503030203020204" pitchFamily="34" charset="0"/>
        <a:ea typeface="方正兰亭黑简体" panose="02000000000000000000" pitchFamily="2" charset="-122"/>
        <a:cs typeface="+mn-cs"/>
      </a:defRPr>
    </a:lvl2pPr>
    <a:lvl3pPr marL="899795" indent="-179705" algn="l" defTabSz="1219200" rtl="0" eaLnBrk="1" fontAlgn="ctr" latinLnBrk="0" hangingPunct="1">
      <a:lnSpc>
        <a:spcPct val="125000"/>
      </a:lnSpc>
      <a:spcAft>
        <a:spcPts val="600"/>
      </a:spcAft>
      <a:buFont typeface="微软雅黑" panose="020B0503020204020204" pitchFamily="34" charset="-122"/>
      <a:buChar char="▪"/>
      <a:defRPr lang="en-US" sz="1100" kern="1200" baseline="0" dirty="0">
        <a:solidFill>
          <a:schemeClr val="tx1"/>
        </a:solidFill>
        <a:latin typeface="Huawei Sans" panose="020C0503030203020204" pitchFamily="34" charset="0"/>
        <a:ea typeface="方正兰亭黑简体" panose="02000000000000000000" pitchFamily="2" charset="-122"/>
        <a:cs typeface="+mn-cs"/>
      </a:defRPr>
    </a:lvl3pPr>
    <a:lvl4pPr marL="1371600" indent="0" algn="l" defTabSz="1219200" rtl="0" eaLnBrk="1" fontAlgn="base" latinLnBrk="0" hangingPunct="1">
      <a:lnSpc>
        <a:spcPct val="125000"/>
      </a:lnSpc>
      <a:spcBef>
        <a:spcPct val="0"/>
      </a:spcBef>
      <a:spcAft>
        <a:spcPts val="600"/>
      </a:spcAft>
      <a:buFont typeface="Wingdings" panose="05000000000000000000" pitchFamily="2" charset="2"/>
      <a:buNone/>
      <a:defRPr lang="en-US" sz="1100" kern="1200" baseline="0" dirty="0">
        <a:solidFill>
          <a:schemeClr val="tx1"/>
        </a:solidFill>
        <a:latin typeface="微软雅黑" panose="020B0503020204020204" pitchFamily="34" charset="-122"/>
        <a:ea typeface="微软雅黑" panose="020B0503020204020204" pitchFamily="34" charset="-122"/>
        <a:cs typeface="+mn-cs"/>
      </a:defRPr>
    </a:lvl4pPr>
    <a:lvl5pPr marL="1619885" indent="-179705" algn="l" defTabSz="1219200" rtl="0" eaLnBrk="1" fontAlgn="base" latinLnBrk="0" hangingPunct="1">
      <a:lnSpc>
        <a:spcPct val="125000"/>
      </a:lnSpc>
      <a:spcBef>
        <a:spcPct val="0"/>
      </a:spcBef>
      <a:spcAft>
        <a:spcPts val="600"/>
      </a:spcAft>
      <a:buFont typeface="Wingdings" panose="05000000000000000000" pitchFamily="2" charset="2"/>
      <a:buChar char="~"/>
      <a:defRPr lang="en-US" sz="1100" kern="1200" baseline="0" dirty="0">
        <a:solidFill>
          <a:schemeClr val="tx1"/>
        </a:solidFill>
        <a:latin typeface="微软雅黑" panose="020B0503020204020204" pitchFamily="34" charset="-122"/>
        <a:ea typeface="微软雅黑" panose="020B0503020204020204" pitchFamily="34" charset="-122"/>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b="0"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1744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en-US" altLang="zh-CN" dirty="0"/>
              <a:t>pose</a:t>
            </a:r>
            <a:r>
              <a:rPr lang="zh-CN" altLang="en-US" dirty="0"/>
              <a:t>成员变量，</a:t>
            </a:r>
            <a:r>
              <a:rPr lang="en-US" altLang="zh-CN" dirty="0"/>
              <a:t>Move</a:t>
            </a:r>
            <a:r>
              <a:rPr lang="zh-CN" altLang="en-US" dirty="0"/>
              <a:t>、</a:t>
            </a:r>
            <a:r>
              <a:rPr lang="en-US" altLang="zh-CN" dirty="0" err="1"/>
              <a:t>TurnLeft</a:t>
            </a:r>
            <a:r>
              <a:rPr lang="zh-CN" altLang="en-US" dirty="0"/>
              <a:t>、</a:t>
            </a:r>
            <a:r>
              <a:rPr lang="en-US" altLang="zh-CN" dirty="0"/>
              <a:t>TurnRight3</a:t>
            </a:r>
            <a:r>
              <a:rPr lang="zh-CN" altLang="en-US" dirty="0"/>
              <a:t>个成员函数从</a:t>
            </a:r>
            <a:r>
              <a:rPr lang="en-US" altLang="zh-CN" dirty="0" err="1"/>
              <a:t>ExecutorImpl</a:t>
            </a:r>
            <a:r>
              <a:rPr lang="zh-CN" altLang="en-US" dirty="0"/>
              <a:t>中抽取出来，做为</a:t>
            </a:r>
            <a:r>
              <a:rPr lang="en-US" altLang="zh-CN" dirty="0" err="1"/>
              <a:t>PoseHandler</a:t>
            </a:r>
            <a:r>
              <a:rPr lang="zh-CN" altLang="en-US" dirty="0"/>
              <a:t>类成员函数</a:t>
            </a:r>
            <a:endParaRPr lang="en-US" altLang="zh-CN" dirty="0"/>
          </a:p>
        </p:txBody>
      </p:sp>
    </p:spTree>
    <p:extLst>
      <p:ext uri="{BB962C8B-B14F-4D97-AF65-F5344CB8AC3E}">
        <p14:creationId xmlns:p14="http://schemas.microsoft.com/office/powerpoint/2010/main" val="2793841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p>
        </p:txBody>
      </p:sp>
    </p:spTree>
    <p:extLst>
      <p:ext uri="{BB962C8B-B14F-4D97-AF65-F5344CB8AC3E}">
        <p14:creationId xmlns:p14="http://schemas.microsoft.com/office/powerpoint/2010/main" val="639432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p>
        </p:txBody>
      </p:sp>
    </p:spTree>
    <p:extLst>
      <p:ext uri="{BB962C8B-B14F-4D97-AF65-F5344CB8AC3E}">
        <p14:creationId xmlns:p14="http://schemas.microsoft.com/office/powerpoint/2010/main" val="535241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4653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E2470-6F28-C15A-83D9-E1549A9DB4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CC100-B395-A990-55B6-AE4BF01987DE}"/>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25126E0-B14E-7FCD-C0A3-DB9587F825C1}"/>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506123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需求澄清</a:t>
            </a:r>
          </a:p>
        </p:txBody>
      </p:sp>
    </p:spTree>
    <p:extLst>
      <p:ext uri="{BB962C8B-B14F-4D97-AF65-F5344CB8AC3E}">
        <p14:creationId xmlns:p14="http://schemas.microsoft.com/office/powerpoint/2010/main" val="1157629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表驱动设计模式是一种使用数据结构中的表来驱动程序行为的方法。它的主要优点是使程序的逻辑更加清晰、易于理解和维护。</a:t>
            </a:r>
            <a:endParaRPr lang="en-US" altLang="zh-CN" dirty="0"/>
          </a:p>
          <a:p>
            <a:pPr marL="0" indent="0">
              <a:buNone/>
            </a:pPr>
            <a:r>
              <a:rPr lang="zh-CN" altLang="en-US" dirty="0">
                <a:latin typeface="方正兰亭黑简体" panose="02000000000000000000" pitchFamily="2" charset="-122"/>
              </a:rPr>
              <a:t>通过预定义的映射来存储程序的逻辑，而不是一系列的条件语句（如</a:t>
            </a:r>
            <a:r>
              <a:rPr lang="en-US" altLang="zh-CN" dirty="0">
                <a:latin typeface="方正兰亭黑简体" panose="02000000000000000000" pitchFamily="2" charset="-122"/>
              </a:rPr>
              <a:t>if</a:t>
            </a:r>
            <a:r>
              <a:rPr lang="zh-CN" altLang="en-US" dirty="0">
                <a:latin typeface="方正兰亭黑简体" panose="02000000000000000000" pitchFamily="2" charset="-122"/>
              </a:rPr>
              <a:t>或</a:t>
            </a:r>
            <a:r>
              <a:rPr lang="en-US" altLang="zh-CN" dirty="0">
                <a:latin typeface="方正兰亭黑简体" panose="02000000000000000000" pitchFamily="2" charset="-122"/>
              </a:rPr>
              <a:t>switch</a:t>
            </a:r>
            <a:r>
              <a:rPr lang="zh-CN" altLang="en-US" dirty="0">
                <a:latin typeface="方正兰亭黑简体" panose="02000000000000000000" pitchFamily="2" charset="-122"/>
              </a:rPr>
              <a:t>）来判断程序的行为。</a:t>
            </a:r>
            <a:endParaRPr lang="zh-CN" altLang="en-US" dirty="0"/>
          </a:p>
        </p:txBody>
      </p:sp>
    </p:spTree>
    <p:extLst>
      <p:ext uri="{BB962C8B-B14F-4D97-AF65-F5344CB8AC3E}">
        <p14:creationId xmlns:p14="http://schemas.microsoft.com/office/powerpoint/2010/main" val="4274550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975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0E17F-274C-CBFD-9415-F096BE8586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0FA422-E729-816B-A7A1-D8626744DE24}"/>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1DF532EA-FA1F-BE45-8C2B-AA0FB5F379CA}"/>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362826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extLst>
      <p:ext uri="{BB962C8B-B14F-4D97-AF65-F5344CB8AC3E}">
        <p14:creationId xmlns:p14="http://schemas.microsoft.com/office/powerpoint/2010/main" val="3016562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AEA91-C1E7-3039-CB64-DC91E0891F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2C3A69-EEB9-AB93-E2CA-144823EB0E37}"/>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48FEB2DE-950A-BA37-64DD-13ECA2F4FE1F}"/>
              </a:ext>
            </a:extLst>
          </p:cNvPr>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extLst>
      <p:ext uri="{BB962C8B-B14F-4D97-AF65-F5344CB8AC3E}">
        <p14:creationId xmlns:p14="http://schemas.microsoft.com/office/powerpoint/2010/main" val="2266321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808623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5C9C4-304F-25A5-98DA-C53125374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B9B0DF-93AF-DB0B-203E-DF968BC18620}"/>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673A8ABF-B451-4EBD-E8B4-CE34C9FFD95F}"/>
              </a:ext>
            </a:extLst>
          </p:cNvPr>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4082180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0A01C-92C2-756B-D22B-3C9EF810DB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2D1552-44E1-DBB3-E5E3-5173B7F625C9}"/>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626F2044-D713-B492-C380-001823A3C005}"/>
              </a:ext>
            </a:extLst>
          </p:cNvPr>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789005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318DB-492D-022D-ADDE-0DC8685123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D26722-DCD0-624A-67E9-76F12C4E1F53}"/>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53937768-D4C7-8201-58F0-77A8D05AC4C2}"/>
              </a:ext>
            </a:extLst>
          </p:cNvPr>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4089330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2DDAD-E077-E29A-B8BC-298AB7132C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47B2E6-6303-BC40-777E-8179EE4B8409}"/>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02529167-31A2-9C57-8B7F-39C36A46734E}"/>
              </a:ext>
            </a:extLst>
          </p:cNvPr>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extLst>
      <p:ext uri="{BB962C8B-B14F-4D97-AF65-F5344CB8AC3E}">
        <p14:creationId xmlns:p14="http://schemas.microsoft.com/office/powerpoint/2010/main" val="3313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0D62B-A430-B7A2-0F13-DACA6DDE67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FA9812-7336-9790-8E19-70536B70D2E0}"/>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CD1A53A-64BA-0967-3690-00FAC8B89C07}"/>
              </a:ext>
            </a:extLst>
          </p:cNvPr>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extLst>
      <p:ext uri="{BB962C8B-B14F-4D97-AF65-F5344CB8AC3E}">
        <p14:creationId xmlns:p14="http://schemas.microsoft.com/office/powerpoint/2010/main" val="2514716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B51B0-FDF2-6D08-76D6-3EF44B31D3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A2E079-3559-EB1A-2F24-1732DA4795CC}"/>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D968994-A4CC-0C6E-3A7B-BFC66E50DF4C}"/>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1705958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CCB53-10F3-5F9A-C3C9-AA38C6A210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6D4FEF-3063-81ED-35C5-66822CA133E5}"/>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97811474-0A77-0B96-CDEE-E6A41DC881F7}"/>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684314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364825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17E12-BB12-2228-D803-429DB08E09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DABC5A-E6F3-FAF0-1164-C86F10A79D69}"/>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85E6D261-6927-442B-5946-88B1AB395D1D}"/>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833651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7C624-9325-06FC-F59B-5CCFD2586C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1FC2A2-FEDD-6107-5B54-866E5541A334}"/>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E3DAC678-BAA7-B5A0-4D30-99FC5E26F8A2}"/>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051861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9F699-A17D-268F-687F-9CAE00CF75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35B4E6-9EBB-24FB-726A-E6E7890C6A22}"/>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48C9BF2-27D3-581A-3B66-3F21B065508F}"/>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188891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5E3EB-2311-DA7D-3696-1361758FBC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D7D442-A131-B919-9A97-DAACBD0704BA}"/>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E55D61CC-ED89-F453-3581-74666C2C6CE8}"/>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638625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2A821-8AB7-8A5F-3A63-3DD687B12C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25ADF3-7807-B2D7-BA35-85EDFB7596DC}"/>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187CEEE3-3409-A24F-24D1-F50F2B3867D5}"/>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4231688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B1226-522D-8854-BF34-0E163967A9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FCB4F5-7BFA-0C6C-23C4-B7F10FEE338E}"/>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DF709990-E209-B1F0-94AD-5263A9DA4055}"/>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640374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A095C-BD18-6B2C-451E-0C3C90D7CA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DE151E-0AB4-FD5C-585B-CA45AC9E7403}"/>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D2F6A6CF-427A-7245-9F8A-450256F3A4B9}"/>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041030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EC069-715C-9D2F-0279-712B0D2395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98F7D92-3AFB-684A-DABB-7A93A80B1775}"/>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55E948F4-DC04-5FB2-A143-5D5010FD2094}"/>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1195432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B3123-5D4A-5987-2A26-27FD66AAD6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5FB158-6BEB-7122-E0B8-745725197957}"/>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618C79D2-C5C7-8904-7A0D-2D15D59AD4C8}"/>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981560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809E5-7A16-E5B4-C2B7-0CB13D49FB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196888-4081-1EA0-CD19-3812CC29568D}"/>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3991D759-405C-CFE3-9479-ECEF2AD7ED59}"/>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691470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利用面向对象的封装和继承机制，将指令处理逻辑抽象到父类中，从而构建一个灵活且可扩展的指令处理框架。</a:t>
            </a:r>
            <a:endParaRPr lang="en-US" altLang="zh-CN" dirty="0"/>
          </a:p>
          <a:p>
            <a:pPr marL="0" indent="0">
              <a:buNone/>
            </a:pPr>
            <a:r>
              <a:rPr lang="zh-CN" altLang="en-US" dirty="0"/>
              <a:t>对于</a:t>
            </a:r>
            <a:r>
              <a:rPr lang="en-US" altLang="zh-CN" dirty="0"/>
              <a:t>F</a:t>
            </a:r>
            <a:r>
              <a:rPr lang="zh-CN" altLang="en-US" dirty="0"/>
              <a:t>指令处理，需要考虑减少对主干逻辑的修改，同时消减指令处理主干的圈复杂度。</a:t>
            </a:r>
          </a:p>
        </p:txBody>
      </p:sp>
      <p:sp>
        <p:nvSpPr>
          <p:cNvPr id="4" name="灯片编号占位符 3"/>
          <p:cNvSpPr>
            <a:spLocks noGrp="1"/>
          </p:cNvSpPr>
          <p:nvPr>
            <p:ph type="sldNum" sz="quarter" idx="10"/>
          </p:nvPr>
        </p:nvSpPr>
        <p:spPr/>
        <p:txBody>
          <a:bodyPr/>
          <a:lstStyle/>
          <a:p>
            <a:fld id="{F07326F3-4732-B74B-9C70-D0992466E499}" type="slidenum">
              <a:rPr lang="en-US" smtClean="0"/>
              <a:t>7</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5F647-2DFA-FFF2-7DD7-DAF77E76A2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966FB8-5EE4-B3B0-D23F-5844D3421A5B}"/>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847773BD-6658-BD69-4BFE-C34FB64AC7F9}"/>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753603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7FC54-972E-976E-C018-6C23EC20FE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31D060-BCC9-A57E-A6EB-C240CBF8EC70}"/>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073BF818-6D2D-21F5-EBE2-A471DDF0709B}"/>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67349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02344-E28E-E0F8-51AC-8E448DAA96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3B0F7-89F2-08BA-5962-2ABAFD7BF4B7}"/>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89632D3B-F85C-FFA3-F260-C662F614E798}"/>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291982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3B4E4-D35E-493A-A8B6-720CD8DD1B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532548-B128-155C-5EDA-99BBA2E66F50}"/>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4156FAB1-8C09-BDFB-7911-84F5FDF4C7FF}"/>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5269058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1D137-BD18-5900-8D14-F8E8C0F27E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681E98-06F3-534C-3A7D-665131344103}"/>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B90E8034-4111-61C4-3C49-4235D9332A6F}"/>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2495757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6D38-D77E-7158-2036-354FC54D9A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3679E7-6C2E-5A97-9541-756C6557379E}"/>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EBC083FD-8A81-8969-8A2F-ACB3D731B30D}"/>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183387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E326F-345E-F357-18AB-5CCB3B8234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95B716-80A5-6466-1005-9B5D10E28E9E}"/>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97091D3-08BD-07A0-8FFD-B8DAC5A068FE}"/>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526556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B2B2C-DAA5-FA4A-168D-530237E752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1673C2-3DF8-D110-CE38-5B003D67F3AD}"/>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0E7EB57-8870-8118-948B-6E2CAB7AC35F}"/>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587630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4E2FE-F097-D69D-3FB1-CD8E1A9DDF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EE2BBA-64E4-8320-5EF0-5A39C8EAF308}"/>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5C529054-75E5-D7E9-B1D8-03663C182D55}"/>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296777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A59B9-C0CD-F6A5-C807-879389D021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BD26C3-633F-E822-F0D2-27E3112BFF0A}"/>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9C0D9C6B-4DAB-1664-BC01-20D98F67FBD3}"/>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3479338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a:xfrm>
            <a:off x="462880" y="4603168"/>
            <a:ext cx="5932800" cy="4697243"/>
          </a:xfrm>
          <a:prstGeom prst="rect">
            <a:avLst/>
          </a:prstGeom>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将</a:t>
            </a:r>
            <a:r>
              <a:rPr lang="en-US" altLang="zh-CN" dirty="0"/>
              <a:t>command</a:t>
            </a:r>
            <a:r>
              <a:rPr lang="zh-CN" altLang="en-US" dirty="0"/>
              <a:t>各类定义从</a:t>
            </a:r>
            <a:r>
              <a:rPr lang="en-US" altLang="zh-CN" dirty="0" err="1"/>
              <a:t>ExecutorImpl</a:t>
            </a:r>
            <a:r>
              <a:rPr lang="zh-CN" altLang="en-US" dirty="0"/>
              <a:t>中截切到</a:t>
            </a:r>
            <a:r>
              <a:rPr lang="en-US" altLang="zh-CN" dirty="0"/>
              <a:t>Command.hpp</a:t>
            </a:r>
            <a:endParaRPr lang="zh-CN" altLang="en-US" dirty="0"/>
          </a:p>
        </p:txBody>
      </p:sp>
    </p:spTree>
    <p:extLst>
      <p:ext uri="{BB962C8B-B14F-4D97-AF65-F5344CB8AC3E}">
        <p14:creationId xmlns:p14="http://schemas.microsoft.com/office/powerpoint/2010/main" val="4017951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C5B03-DE99-EF53-9BCD-EB878C9549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9A4970-1059-81E6-B11E-38522DD29872}"/>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6EBF9437-41C8-6B33-EE93-20B25E84422C}"/>
              </a:ext>
            </a:extLst>
          </p:cNvPr>
          <p:cNvSpPr>
            <a:spLocks noGrp="1"/>
          </p:cNvSpPr>
          <p:nvPr>
            <p:ph type="body" idx="1"/>
          </p:nvPr>
        </p:nvSpPr>
        <p:spPr/>
        <p:txBody>
          <a:bodyPr/>
          <a:lstStyle/>
          <a:p>
            <a:pPr marL="0" indent="0">
              <a:buNone/>
            </a:pPr>
            <a:r>
              <a:rPr lang="zh-CN" altLang="en-US" dirty="0"/>
              <a:t>将</a:t>
            </a:r>
            <a:r>
              <a:rPr lang="en-US" altLang="zh-CN" dirty="0"/>
              <a:t>command</a:t>
            </a:r>
            <a:r>
              <a:rPr lang="zh-CN" altLang="en-US" dirty="0"/>
              <a:t>各类定义从</a:t>
            </a:r>
            <a:r>
              <a:rPr lang="en-US" altLang="zh-CN" dirty="0" err="1"/>
              <a:t>ExecutorImpl</a:t>
            </a:r>
            <a:r>
              <a:rPr lang="zh-CN" altLang="en-US" dirty="0"/>
              <a:t>中截切到</a:t>
            </a:r>
            <a:r>
              <a:rPr lang="en-US" altLang="zh-CN" dirty="0"/>
              <a:t>Command.hpp</a:t>
            </a:r>
            <a:endParaRPr lang="zh-CN" altLang="en-US" dirty="0"/>
          </a:p>
        </p:txBody>
      </p:sp>
    </p:spTree>
    <p:extLst>
      <p:ext uri="{BB962C8B-B14F-4D97-AF65-F5344CB8AC3E}">
        <p14:creationId xmlns:p14="http://schemas.microsoft.com/office/powerpoint/2010/main" val="19116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en-US" altLang="zh-CN" dirty="0"/>
              <a:t>Move</a:t>
            </a:r>
            <a:r>
              <a:rPr lang="zh-CN" altLang="en-US" dirty="0"/>
              <a:t>、</a:t>
            </a:r>
            <a:r>
              <a:rPr lang="en-US" altLang="zh-CN" dirty="0" err="1"/>
              <a:t>TurnLeft</a:t>
            </a:r>
            <a:r>
              <a:rPr lang="zh-CN" altLang="en-US" dirty="0"/>
              <a:t>、</a:t>
            </a:r>
            <a:r>
              <a:rPr lang="en-US" altLang="zh-CN" dirty="0" err="1"/>
              <a:t>TurnRight</a:t>
            </a:r>
            <a:r>
              <a:rPr lang="zh-CN" altLang="en-US" dirty="0"/>
              <a:t>、</a:t>
            </a:r>
            <a:r>
              <a:rPr lang="en-US" altLang="zh-CN" dirty="0"/>
              <a:t>Fast</a:t>
            </a:r>
            <a:r>
              <a:rPr lang="zh-CN" altLang="en-US" dirty="0"/>
              <a:t>、</a:t>
            </a:r>
            <a:r>
              <a:rPr lang="en-US" altLang="zh-CN" dirty="0" err="1"/>
              <a:t>IsFast</a:t>
            </a:r>
            <a:r>
              <a:rPr lang="en-US" altLang="zh-CN" dirty="0"/>
              <a:t> 5</a:t>
            </a:r>
            <a:r>
              <a:rPr lang="zh-CN" altLang="en-US" dirty="0"/>
              <a:t>个成员函数访问属性</a:t>
            </a:r>
            <a:r>
              <a:rPr lang="en-US" altLang="zh-CN" dirty="0"/>
              <a:t>private-&gt;public</a:t>
            </a:r>
          </a:p>
        </p:txBody>
      </p:sp>
    </p:spTree>
    <p:extLst>
      <p:ext uri="{BB962C8B-B14F-4D97-AF65-F5344CB8AC3E}">
        <p14:creationId xmlns:p14="http://schemas.microsoft.com/office/powerpoint/2010/main" val="119889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412694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900" b="0" i="0" u="none" strike="noStrike" kern="120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1449646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本节小结</a:t>
            </a:r>
          </a:p>
        </p:txBody>
      </p:sp>
    </p:spTree>
    <p:extLst>
      <p:ext uri="{BB962C8B-B14F-4D97-AF65-F5344CB8AC3E}">
        <p14:creationId xmlns:p14="http://schemas.microsoft.com/office/powerpoint/2010/main" val="64155735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本章总结</a:t>
            </a:r>
          </a:p>
        </p:txBody>
      </p:sp>
    </p:spTree>
    <p:extLst>
      <p:ext uri="{BB962C8B-B14F-4D97-AF65-F5344CB8AC3E}">
        <p14:creationId xmlns:p14="http://schemas.microsoft.com/office/powerpoint/2010/main" val="227507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更多信息</a:t>
            </a:r>
          </a:p>
        </p:txBody>
      </p:sp>
    </p:spTree>
    <p:extLst>
      <p:ext uri="{BB962C8B-B14F-4D97-AF65-F5344CB8AC3E}">
        <p14:creationId xmlns:p14="http://schemas.microsoft.com/office/powerpoint/2010/main" val="8898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学习推荐</a:t>
            </a:r>
          </a:p>
        </p:txBody>
      </p:sp>
    </p:spTree>
    <p:extLst>
      <p:ext uri="{BB962C8B-B14F-4D97-AF65-F5344CB8AC3E}">
        <p14:creationId xmlns:p14="http://schemas.microsoft.com/office/powerpoint/2010/main" val="340132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000973634"/>
      </p:ext>
    </p:extLst>
  </p:cSld>
  <p:clrMapOvr>
    <a:masterClrMapping/>
  </p:clrMapOvr>
  <p:extLst>
    <p:ext uri="{DCECCB84-F9BA-43D5-87BE-67443E8EF086}">
      <p15:sldGuideLst xmlns:p15="http://schemas.microsoft.com/office/powerpoint/2012/main">
        <p15:guide id="1" orient="horz" pos="93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1901957669"/>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856414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1960024427"/>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7891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marL="0" marR="0" lvl="0" indent="0" algn="l" defTabSz="1001223" rtl="0" eaLnBrk="0" fontAlgn="ctr" latinLnBrk="0" hangingPunct="0">
              <a:lnSpc>
                <a:spcPct val="100000"/>
              </a:lnSpc>
              <a:spcBef>
                <a:spcPts val="0"/>
              </a:spcBef>
              <a:spcAft>
                <a:spcPts val="0"/>
              </a:spcAft>
              <a:buClrTx/>
              <a:buSzTx/>
              <a:buFontTx/>
              <a:buNone/>
              <a:tabLst/>
              <a:defRPr/>
            </a:pPr>
            <a:r>
              <a:rPr kumimoji="0" lang="zh-CN" altLang="en-US"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目录</a:t>
            </a:r>
          </a:p>
        </p:txBody>
      </p:sp>
    </p:spTree>
    <p:extLst>
      <p:ext uri="{BB962C8B-B14F-4D97-AF65-F5344CB8AC3E}">
        <p14:creationId xmlns:p14="http://schemas.microsoft.com/office/powerpoint/2010/main" val="4040133860"/>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D8FF6-39FA-F101-421D-7ED2E7F9414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B26F987-A102-71F7-C797-341029A3C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755F3C8-3CDC-E994-2A9C-57802184E4D1}"/>
              </a:ext>
            </a:extLst>
          </p:cNvPr>
          <p:cNvSpPr>
            <a:spLocks noGrp="1"/>
          </p:cNvSpPr>
          <p:nvPr>
            <p:ph type="dt" sz="half" idx="10"/>
          </p:nvPr>
        </p:nvSpPr>
        <p:spPr/>
        <p:txBody>
          <a:bodyPr/>
          <a:lstStyle/>
          <a:p>
            <a:fld id="{2D051D5D-3263-4BD5-9BF7-48341E6576FD}"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DAC4FCF7-A185-3525-9D0D-5D0A3CF9BF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495D6-2A24-84A2-B000-0AD9319C3AAB}"/>
              </a:ext>
            </a:extLst>
          </p:cNvPr>
          <p:cNvSpPr>
            <a:spLocks noGrp="1"/>
          </p:cNvSpPr>
          <p:nvPr>
            <p:ph type="sldNum" sz="quarter" idx="12"/>
          </p:nvPr>
        </p:nvSpPr>
        <p:spPr/>
        <p:txBody>
          <a:bodyPr/>
          <a:lstStyle/>
          <a:p>
            <a:fld id="{36C839E8-0576-4E36-8DFA-EAA2303D0D19}" type="slidenum">
              <a:rPr lang="zh-CN" altLang="en-US" smtClean="0"/>
              <a:t>‹#›</a:t>
            </a:fld>
            <a:endParaRPr lang="zh-CN" altLang="en-US"/>
          </a:p>
        </p:txBody>
      </p:sp>
    </p:spTree>
    <p:extLst>
      <p:ext uri="{BB962C8B-B14F-4D97-AF65-F5344CB8AC3E}">
        <p14:creationId xmlns:p14="http://schemas.microsoft.com/office/powerpoint/2010/main" val="1824725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940" b="0" i="0" u="none" strike="noStrike" kern="1200" cap="none" spc="0" normalizeH="0" baseline="0" noProof="0" dirty="0">
                <a:ln>
                  <a:noFill/>
                </a:ln>
                <a:solidFill>
                  <a:srgbClr val="1D1D1A"/>
                </a:solidFill>
                <a:effectLst/>
                <a:uLnTx/>
                <a:uFillTx/>
                <a:latin typeface="Arial" panose="020B0604020202020204"/>
                <a:ea typeface="+mn-ea"/>
                <a:cs typeface="+mn-cs"/>
              </a:rPr>
              <a:t>Thank you.</a:t>
            </a:r>
          </a:p>
        </p:txBody>
      </p:sp>
    </p:spTree>
    <p:extLst>
      <p:ext uri="{BB962C8B-B14F-4D97-AF65-F5344CB8AC3E}">
        <p14:creationId xmlns:p14="http://schemas.microsoft.com/office/powerpoint/2010/main" val="4031263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2D995-31DA-8CF4-2E49-1C3AE61D2A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7A5EA3-2F61-F714-F0DB-05DF1B55F3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8299B7-BA21-AA5F-1CA8-BCF48C622209}"/>
              </a:ext>
            </a:extLst>
          </p:cNvPr>
          <p:cNvSpPr>
            <a:spLocks noGrp="1"/>
          </p:cNvSpPr>
          <p:nvPr>
            <p:ph type="dt" sz="half" idx="10"/>
          </p:nvPr>
        </p:nvSpPr>
        <p:spPr/>
        <p:txBody>
          <a:bodyPr/>
          <a:lstStyle/>
          <a:p>
            <a:fld id="{2D051D5D-3263-4BD5-9BF7-48341E6576FD}"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83BEE245-E606-D5BB-B4E3-224EC729A2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8C02DC-1082-E6A4-B356-E213157D3DFA}"/>
              </a:ext>
            </a:extLst>
          </p:cNvPr>
          <p:cNvSpPr>
            <a:spLocks noGrp="1"/>
          </p:cNvSpPr>
          <p:nvPr>
            <p:ph type="sldNum" sz="quarter" idx="12"/>
          </p:nvPr>
        </p:nvSpPr>
        <p:spPr/>
        <p:txBody>
          <a:bodyPr/>
          <a:lstStyle/>
          <a:p>
            <a:fld id="{36C839E8-0576-4E36-8DFA-EAA2303D0D19}" type="slidenum">
              <a:rPr lang="zh-CN" altLang="en-US" smtClean="0"/>
              <a:t>‹#›</a:t>
            </a:fld>
            <a:endParaRPr lang="zh-CN" altLang="en-US"/>
          </a:p>
        </p:txBody>
      </p:sp>
    </p:spTree>
    <p:extLst>
      <p:ext uri="{BB962C8B-B14F-4D97-AF65-F5344CB8AC3E}">
        <p14:creationId xmlns:p14="http://schemas.microsoft.com/office/powerpoint/2010/main" val="405038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marL="0" marR="0" lvl="0" indent="0" algn="l" defTabSz="1001223" rtl="0" eaLnBrk="0" fontAlgn="ctr" latinLnBrk="0" hangingPunct="0">
              <a:lnSpc>
                <a:spcPct val="100000"/>
              </a:lnSpc>
              <a:spcBef>
                <a:spcPct val="0"/>
              </a:spcBef>
              <a:spcAft>
                <a:spcPct val="0"/>
              </a:spcAft>
              <a:buClrTx/>
              <a:buSzTx/>
              <a:buFontTx/>
              <a:buNone/>
              <a:tabLst/>
              <a:defRPr/>
            </a:pPr>
            <a:r>
              <a:rPr kumimoji="0" lang="zh-CN" altLang="en-US" sz="3499" b="0" i="0" u="none" strike="noStrike" kern="120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marL="0" marR="0" lvl="0" indent="0" algn="l" defTabSz="914400" rtl="0" eaLnBrk="1" fontAlgn="ctr" latinLnBrk="0" hangingPunct="1">
              <a:lnSpc>
                <a:spcPct val="100000"/>
              </a:lnSpc>
              <a:spcBef>
                <a:spcPct val="50000"/>
              </a:spcBef>
              <a:spcAft>
                <a:spcPts val="0"/>
              </a:spcAft>
              <a:buClrTx/>
              <a:buSzTx/>
              <a:buFontTx/>
              <a:buNone/>
              <a:tabLst/>
              <a:defRPr/>
            </a:pPr>
            <a:r>
              <a:rPr kumimoji="0" lang="zh-CN" altLang="en-US" sz="3998"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2306107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前言</a:t>
            </a:r>
          </a:p>
        </p:txBody>
      </p:sp>
    </p:spTree>
    <p:extLst>
      <p:ext uri="{BB962C8B-B14F-4D97-AF65-F5344CB8AC3E}">
        <p14:creationId xmlns:p14="http://schemas.microsoft.com/office/powerpoint/2010/main" val="1683316044"/>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marL="0" marR="0" lvl="0" indent="0" algn="l" defTabSz="1001223" rtl="0" eaLnBrk="0" fontAlgn="ctr" latinLnBrk="0" hangingPunct="0">
              <a:lnSpc>
                <a:spcPct val="100000"/>
              </a:lnSpc>
              <a:spcBef>
                <a:spcPts val="0"/>
              </a:spcBef>
              <a:spcAft>
                <a:spcPts val="0"/>
              </a:spcAft>
              <a:buClrTx/>
              <a:buSzTx/>
              <a:buFontTx/>
              <a:buNone/>
              <a:tabLst/>
              <a:defRPr/>
            </a:pPr>
            <a:r>
              <a:rPr kumimoji="0" lang="zh-CN" altLang="en-US"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目标</a:t>
            </a:r>
            <a:endParaRPr kumimoji="0" lang="en-US" altLang="zh-CN"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3632155896"/>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marL="0" marR="0" lvl="0" indent="0" algn="l" defTabSz="1001223" rtl="0" eaLnBrk="0" fontAlgn="ctr" latinLnBrk="0" hangingPunct="0">
              <a:lnSpc>
                <a:spcPct val="100000"/>
              </a:lnSpc>
              <a:spcBef>
                <a:spcPts val="0"/>
              </a:spcBef>
              <a:spcAft>
                <a:spcPts val="0"/>
              </a:spcAft>
              <a:buClrTx/>
              <a:buSzTx/>
              <a:buFontTx/>
              <a:buNone/>
              <a:tabLst/>
              <a:defRPr/>
            </a:pPr>
            <a:r>
              <a:rPr kumimoji="0" lang="zh-CN" altLang="en-US"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目录</a:t>
            </a:r>
          </a:p>
        </p:txBody>
      </p:sp>
    </p:spTree>
    <p:extLst>
      <p:ext uri="{BB962C8B-B14F-4D97-AF65-F5344CB8AC3E}">
        <p14:creationId xmlns:p14="http://schemas.microsoft.com/office/powerpoint/2010/main" val="1828384309"/>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marL="0" marR="0" lvl="0" indent="0" algn="l" defTabSz="1001223" rtl="0" eaLnBrk="0" fontAlgn="ctr" latinLnBrk="0" hangingPunct="0">
              <a:lnSpc>
                <a:spcPct val="100000"/>
              </a:lnSpc>
              <a:spcBef>
                <a:spcPts val="0"/>
              </a:spcBef>
              <a:spcAft>
                <a:spcPts val="0"/>
              </a:spcAft>
              <a:buClrTx/>
              <a:buSzTx/>
              <a:buFontTx/>
              <a:buNone/>
              <a:tabLst/>
              <a:defRPr/>
            </a:pPr>
            <a:r>
              <a:rPr kumimoji="0" lang="zh-CN" altLang="en-US"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本节概述和学习目标</a:t>
            </a:r>
          </a:p>
        </p:txBody>
      </p:sp>
    </p:spTree>
    <p:extLst>
      <p:ext uri="{BB962C8B-B14F-4D97-AF65-F5344CB8AC3E}">
        <p14:creationId xmlns:p14="http://schemas.microsoft.com/office/powerpoint/2010/main" val="585375594"/>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p:txBody>
      </p:sp>
      <p:cxnSp>
        <p:nvCxnSpPr>
          <p:cNvPr id="2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思考题</a:t>
            </a:r>
          </a:p>
        </p:txBody>
      </p:sp>
    </p:spTree>
    <p:extLst>
      <p:ext uri="{BB962C8B-B14F-4D97-AF65-F5344CB8AC3E}">
        <p14:creationId xmlns:p14="http://schemas.microsoft.com/office/powerpoint/2010/main" val="22643446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196/0/84</a:t>
              </a:r>
            </a:p>
          </p:txBody>
        </p:sp>
        <p:sp>
          <p:nvSpPr>
            <p:cNvPr id="32"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3"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4"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5"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6"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7"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8"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199/0/11  </a:t>
              </a:r>
            </a:p>
          </p:txBody>
        </p:sp>
        <p:sp>
          <p:nvSpPr>
            <p:cNvPr id="39"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公司色</a:t>
              </a:r>
            </a:p>
          </p:txBody>
        </p:sp>
        <p:sp>
          <p:nvSpPr>
            <p:cNvPr id="40"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200/16/46  </a:t>
              </a:r>
            </a:p>
          </p:txBody>
        </p:sp>
        <p:sp>
          <p:nvSpPr>
            <p:cNvPr id="41"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42"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3"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4"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5"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46"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47"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48"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49"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52"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60"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63"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66"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67"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68"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69"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70"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Tree>
    <p:extLst>
      <p:ext uri="{BB962C8B-B14F-4D97-AF65-F5344CB8AC3E}">
        <p14:creationId xmlns:p14="http://schemas.microsoft.com/office/powerpoint/2010/main" val="2539796870"/>
      </p:ext>
    </p:extLst>
  </p:cSld>
  <p:clrMap bg1="lt1" tx1="dk1" bg2="lt2" tx2="dk2" accent1="accent1" accent2="accent2" accent3="accent3" accent4="accent4" accent5="accent5" accent6="accent6" hlink="hlink" folHlink="folHlink"/>
  <p:sldLayoutIdLst>
    <p:sldLayoutId id="2147483668" r:id="rId1"/>
    <p:sldLayoutId id="2147483691" r:id="rId2"/>
    <p:sldLayoutId id="214748369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p15:clr>
            <a:srgbClr val="F26B43"/>
          </p15:clr>
        </p15:guide>
        <p15:guide id="2" pos="574">
          <p15:clr>
            <a:srgbClr val="F26B43"/>
          </p15:clr>
        </p15:guide>
        <p15:guide id="3" orient="horz" pos="572">
          <p15:clr>
            <a:srgbClr val="F26B43"/>
          </p15:clr>
        </p15:guide>
        <p15:guide id="4" orient="horz" pos="1230">
          <p15:clr>
            <a:srgbClr val="F26B43"/>
          </p15:clr>
        </p15:guide>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kumimoji="0" lang="en-US" sz="974" b="0" i="0" u="none" strike="noStrike" kern="1200" cap="none" spc="0" normalizeH="0" baseline="0" noProof="0" smtClean="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196/0/84</a:t>
              </a:r>
            </a:p>
          </p:txBody>
        </p:sp>
        <p:sp>
          <p:nvSpPr>
            <p:cNvPr id="29"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0"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1"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2"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3"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4"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5"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199/0/11  </a:t>
              </a:r>
            </a:p>
          </p:txBody>
        </p:sp>
        <p:sp>
          <p:nvSpPr>
            <p:cNvPr id="36"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公司色</a:t>
              </a:r>
            </a:p>
          </p:txBody>
        </p:sp>
        <p:sp>
          <p:nvSpPr>
            <p:cNvPr id="37"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200/16/46  </a:t>
              </a:r>
            </a:p>
          </p:txBody>
        </p:sp>
        <p:sp>
          <p:nvSpPr>
            <p:cNvPr id="38"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39"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0"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1"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2"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43"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44"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65"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66"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69"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77"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80"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83"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84"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85"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86"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87"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Tree>
    <p:extLst>
      <p:ext uri="{BB962C8B-B14F-4D97-AF65-F5344CB8AC3E}">
        <p14:creationId xmlns:p14="http://schemas.microsoft.com/office/powerpoint/2010/main" val="96419026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42">
          <p15:clr>
            <a:srgbClr val="F26B43"/>
          </p15:clr>
        </p15:guide>
        <p15:guide id="4" pos="7038">
          <p15:clr>
            <a:srgbClr val="F26B43"/>
          </p15:clr>
        </p15:guide>
        <p15:guide id="5" orient="horz" pos="2341">
          <p15:clr>
            <a:srgbClr val="F26B43"/>
          </p15:clr>
        </p15:guide>
        <p15:guide id="6" orient="horz" pos="3906">
          <p15:clr>
            <a:srgbClr val="F26B43"/>
          </p15:clr>
        </p15:guide>
        <p15:guide id="7" orient="horz" pos="1162">
          <p15:clr>
            <a:srgbClr val="F26B43"/>
          </p15:clr>
        </p15:guide>
        <p15:guide id="8" pos="3840">
          <p15:clr>
            <a:srgbClr val="F26B43"/>
          </p15:clr>
        </p15:guide>
        <p15:guide id="9" orient="horz" pos="731">
          <p15:clr>
            <a:srgbClr val="F26B43"/>
          </p15:clr>
        </p15:guide>
        <p15:guide id="10" orient="horz" pos="86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kumimoji="0" lang="en-US" sz="974" b="0" i="0" u="none" strike="noStrike" kern="1200" cap="none" spc="0" normalizeH="0" baseline="0" noProof="0" smtClean="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6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6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6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6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7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7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8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8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8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8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8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8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Tree>
    <p:extLst>
      <p:ext uri="{BB962C8B-B14F-4D97-AF65-F5344CB8AC3E}">
        <p14:creationId xmlns:p14="http://schemas.microsoft.com/office/powerpoint/2010/main" val="83346145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8" r:id="rId6"/>
  </p:sldLayoutIdLst>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19">
          <p15:clr>
            <a:srgbClr val="F26B43"/>
          </p15:clr>
        </p15:guide>
        <p15:guide id="3" orient="horz" pos="278">
          <p15:clr>
            <a:srgbClr val="F26B43"/>
          </p15:clr>
        </p15:guide>
        <p15:guide id="4" orient="horz" pos="3906">
          <p15:clr>
            <a:srgbClr val="F26B43"/>
          </p15:clr>
        </p15:guide>
        <p15:guide id="6" pos="3840">
          <p15:clr>
            <a:srgbClr val="F26B43"/>
          </p15:clr>
        </p15:guide>
        <p15:guide id="7" pos="461">
          <p15:clr>
            <a:srgbClr val="F26B43"/>
          </p15:clr>
        </p15:guide>
        <p15:guide id="8"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4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4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4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4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5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5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6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6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6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6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6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6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065"/>
              </a:lnSpc>
              <a:spcBef>
                <a:spcPts val="1000"/>
              </a:spcBef>
              <a:spcAft>
                <a:spcPts val="0"/>
              </a:spcAft>
              <a:buClrTx/>
              <a:buSzTx/>
              <a:buFont typeface="Arial" panose="020B0604020202020204" pitchFamily="34" charset="0"/>
              <a:buNone/>
              <a:tabLst/>
              <a:defRPr/>
            </a:pPr>
            <a:r>
              <a:rPr kumimoji="1" lang="en-US" altLang="zh-CN" sz="850" b="1"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t>Copyright©2020 Huawei Technologies Co., Ltd.</a:t>
            </a:r>
            <a:br>
              <a:rPr kumimoji="1" lang="en-US" altLang="zh-CN" sz="850" b="1"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br>
            <a:r>
              <a:rPr kumimoji="1" lang="en-US" altLang="zh-CN" sz="850" b="1"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t>All Rights Reserved.</a:t>
            </a:r>
            <a:br>
              <a:rPr kumimoji="1" lang="en-US" altLang="zh-CN" sz="779"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br>
            <a:br>
              <a:rPr kumimoji="1" lang="en-US" altLang="zh-CN" sz="779"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The information in this document may contain predictive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statements including, without limitation, statements regarding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the future financial and operating results, future product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portfolio, new technology, etc. There are a number of factors that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could cause actual results and developments to differ materially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from those expressed or implied in the predictive statements.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Therefore, such information is provided for reference purpose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only and constitutes neither an offer nor an acceptance. Huawei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may change the information at any time without notice. </a:t>
            </a:r>
          </a:p>
          <a:p>
            <a:pPr marL="0" marR="0" lvl="0" indent="0" algn="l" defTabSz="914400" rtl="0" eaLnBrk="1" fontAlgn="auto" latinLnBrk="0" hangingPunct="1">
              <a:lnSpc>
                <a:spcPts val="1065"/>
              </a:lnSpc>
              <a:spcBef>
                <a:spcPts val="1000"/>
              </a:spcBef>
              <a:spcAft>
                <a:spcPts val="0"/>
              </a:spcAft>
              <a:buClrTx/>
              <a:buSzTx/>
              <a:buFont typeface="Arial" panose="020B0604020202020204" pitchFamily="34" charset="0"/>
              <a:buNone/>
              <a:tabLst/>
              <a:defRPr/>
            </a:pPr>
            <a:endParaRPr kumimoji="1" lang="zh-CN" altLang="en-US" sz="779"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endParaRPr>
          </a:p>
        </p:txBody>
      </p:sp>
      <p:sp>
        <p:nvSpPr>
          <p:cNvPr id="72"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681"/>
              </a:lnSpc>
              <a:spcBef>
                <a:spcPts val="0"/>
              </a:spcBef>
              <a:spcAft>
                <a:spcPts val="0"/>
              </a:spcAft>
              <a:buClrTx/>
              <a:buSzTx/>
              <a:buFont typeface="Arial" panose="020B0604020202020204" pitchFamily="34" charset="0"/>
              <a:buNone/>
              <a:tabLst/>
              <a:defRPr/>
            </a:pPr>
            <a:r>
              <a:rPr kumimoji="1" lang="zh-CN" altLang="en-US" sz="1300" b="0" i="0" u="none" strike="noStrike" kern="1200" cap="none" spc="0" normalizeH="0" baseline="0" noProof="0" dirty="0">
                <a:ln>
                  <a:noFill/>
                </a:ln>
                <a:solidFill>
                  <a:srgbClr val="1D1D1B"/>
                </a:solidFill>
                <a:effectLst/>
                <a:uLnTx/>
                <a:uFillTx/>
                <a:latin typeface="Microsoft YaHei" charset="-122"/>
                <a:ea typeface="Microsoft YaHei" charset="-122"/>
                <a:cs typeface="Microsoft YaHei" charset="-122"/>
              </a:rPr>
              <a:t>把数字世界带入每个人、每个家庭、</a:t>
            </a:r>
            <a:br>
              <a:rPr kumimoji="1" lang="en-US" altLang="zh-CN" sz="1300" b="0" i="0" u="none" strike="noStrike" kern="1200" cap="none" spc="0" normalizeH="0" baseline="0" noProof="0" dirty="0">
                <a:ln>
                  <a:noFill/>
                </a:ln>
                <a:solidFill>
                  <a:srgbClr val="1D1D1B"/>
                </a:solidFill>
                <a:effectLst/>
                <a:uLnTx/>
                <a:uFillTx/>
                <a:latin typeface="Microsoft YaHei" charset="-122"/>
                <a:ea typeface="Microsoft YaHei" charset="-122"/>
                <a:cs typeface="Microsoft YaHei" charset="-122"/>
              </a:rPr>
            </a:br>
            <a:r>
              <a:rPr kumimoji="1" lang="zh-CN" altLang="en-US" sz="1300" b="0" i="0" u="none" strike="noStrike" kern="1200" cap="none" spc="0" normalizeH="0" baseline="0" noProof="0" dirty="0">
                <a:ln>
                  <a:noFill/>
                </a:ln>
                <a:solidFill>
                  <a:srgbClr val="1D1D1B"/>
                </a:solidFill>
                <a:effectLst/>
                <a:uLnTx/>
                <a:uFillTx/>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ts val="1294"/>
              </a:lnSpc>
              <a:spcBef>
                <a:spcPts val="1000"/>
              </a:spcBef>
              <a:spcAft>
                <a:spcPts val="0"/>
              </a:spcAft>
              <a:buClrTx/>
              <a:buSzTx/>
              <a:buFont typeface="Arial" panose="020B0604020202020204" pitchFamily="34" charset="0"/>
              <a:buNone/>
              <a:tabLst/>
              <a:defRPr/>
            </a:pPr>
            <a: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Bring digital to every person, home, and </a:t>
            </a:r>
            <a:b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organization for a fully connected, </a:t>
            </a:r>
            <a:b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intelligent world.</a:t>
            </a:r>
            <a:endParaRPr kumimoji="1" lang="zh-CN" altLang="en-US" sz="1200" b="0" i="0" u="none" strike="noStrike" kern="1200" cap="none" spc="0" normalizeH="0" baseline="0" noProof="0" dirty="0">
              <a:ln>
                <a:noFill/>
              </a:ln>
              <a:solidFill>
                <a:srgbClr val="1D1D1B"/>
              </a:solidFill>
              <a:effectLst/>
              <a:uLnTx/>
              <a:uFillTx/>
              <a:latin typeface="Arial" panose="020B0604020202020204"/>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3380453172"/>
      </p:ext>
    </p:extLst>
  </p:cSld>
  <p:clrMap bg1="lt1" tx1="dk1" bg2="lt2" tx2="dk2" accent1="accent1" accent2="accent2" accent3="accent3" accent4="accent4" accent5="accent5" accent6="accent6" hlink="hlink" folHlink="folHlink"/>
  <p:sldLayoutIdLst>
    <p:sldLayoutId id="2147483687"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p15:clr>
            <a:srgbClr val="F26B43"/>
          </p15:clr>
        </p15:guide>
        <p15:guide id="4" pos="71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8162C-6563-6F11-0922-F48CA108EEE0}"/>
              </a:ext>
            </a:extLst>
          </p:cNvPr>
          <p:cNvSpPr>
            <a:spLocks noGrp="1"/>
          </p:cNvSpPr>
          <p:nvPr>
            <p:ph type="ctrTitle"/>
          </p:nvPr>
        </p:nvSpPr>
        <p:spPr/>
        <p:txBody>
          <a:bodyPr/>
          <a:lstStyle/>
          <a:p>
            <a:r>
              <a:rPr lang="zh-CN" altLang="en-US" dirty="0"/>
              <a:t>实验三 </a:t>
            </a:r>
            <a:r>
              <a:rPr lang="en-US" altLang="zh-CN" dirty="0" err="1"/>
              <a:t>StepbyStep</a:t>
            </a:r>
            <a:endParaRPr lang="zh-CN" altLang="en-US" dirty="0"/>
          </a:p>
        </p:txBody>
      </p:sp>
      <p:sp>
        <p:nvSpPr>
          <p:cNvPr id="3" name="副标题 2">
            <a:extLst>
              <a:ext uri="{FF2B5EF4-FFF2-40B4-BE49-F238E27FC236}">
                <a16:creationId xmlns:a16="http://schemas.microsoft.com/office/drawing/2014/main" id="{7C09C484-8ED4-3AB6-253F-095D1476E338}"/>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608979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31837" y="383945"/>
            <a:ext cx="10728325" cy="485982"/>
          </a:xfrm>
        </p:spPr>
        <p:txBody>
          <a:bodyPr/>
          <a:lstStyle/>
          <a:p>
            <a:r>
              <a:rPr lang="zh-CN" altLang="en-US" dirty="0"/>
              <a:t>面向对象编程：指令处理的类独立到文件中</a:t>
            </a:r>
          </a:p>
        </p:txBody>
      </p:sp>
      <p:sp>
        <p:nvSpPr>
          <p:cNvPr id="7" name="文本占位符 1">
            <a:extLst>
              <a:ext uri="{FF2B5EF4-FFF2-40B4-BE49-F238E27FC236}">
                <a16:creationId xmlns:a16="http://schemas.microsoft.com/office/drawing/2014/main" id="{0D0D1309-647F-185E-63DC-91D331E1A317}"/>
              </a:ext>
            </a:extLst>
          </p:cNvPr>
          <p:cNvSpPr txBox="1">
            <a:spLocks/>
          </p:cNvSpPr>
          <p:nvPr/>
        </p:nvSpPr>
        <p:spPr bwMode="auto">
          <a:xfrm>
            <a:off x="731837" y="1049395"/>
            <a:ext cx="10728324" cy="620548"/>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 typeface="Wingdings" panose="05000000000000000000" pitchFamily="2" charset="2"/>
              <a:buNone/>
            </a:pPr>
            <a:r>
              <a:rPr lang="zh-CN" altLang="en-US" dirty="0">
                <a:latin typeface="+mn-lt"/>
                <a:ea typeface="+mn-ea"/>
              </a:rPr>
              <a:t>当前指令处理的类作为</a:t>
            </a:r>
            <a:r>
              <a:rPr lang="en-US" altLang="zh-CN" dirty="0" err="1">
                <a:latin typeface="+mn-lt"/>
                <a:ea typeface="+mn-ea"/>
              </a:rPr>
              <a:t>ExecutorImpl</a:t>
            </a:r>
            <a:r>
              <a:rPr lang="zh-CN" altLang="en-US" dirty="0">
                <a:latin typeface="+mn-lt"/>
                <a:ea typeface="+mn-ea"/>
              </a:rPr>
              <a:t>的内部类定义在</a:t>
            </a:r>
            <a:r>
              <a:rPr lang="en-US" altLang="zh-CN" dirty="0" err="1">
                <a:latin typeface="+mn-lt"/>
                <a:ea typeface="+mn-ea"/>
              </a:rPr>
              <a:t>src</a:t>
            </a:r>
            <a:r>
              <a:rPr lang="en-US" altLang="zh-CN" dirty="0">
                <a:latin typeface="+mn-lt"/>
                <a:ea typeface="+mn-ea"/>
              </a:rPr>
              <a:t>/ExecutorImpl.hpp</a:t>
            </a:r>
            <a:r>
              <a:rPr lang="zh-CN" altLang="en-US" dirty="0">
                <a:latin typeface="+mn-lt"/>
                <a:ea typeface="+mn-ea"/>
              </a:rPr>
              <a:t>中</a:t>
            </a:r>
          </a:p>
        </p:txBody>
      </p:sp>
      <p:pic>
        <p:nvPicPr>
          <p:cNvPr id="9" name="图片 8">
            <a:extLst>
              <a:ext uri="{FF2B5EF4-FFF2-40B4-BE49-F238E27FC236}">
                <a16:creationId xmlns:a16="http://schemas.microsoft.com/office/drawing/2014/main" id="{D7231B6B-17E6-F01D-3A13-445B1C6BD590}"/>
              </a:ext>
            </a:extLst>
          </p:cNvPr>
          <p:cNvPicPr>
            <a:picLocks noChangeAspect="1"/>
          </p:cNvPicPr>
          <p:nvPr/>
        </p:nvPicPr>
        <p:blipFill>
          <a:blip r:embed="rId3"/>
          <a:stretch>
            <a:fillRect/>
          </a:stretch>
        </p:blipFill>
        <p:spPr>
          <a:xfrm>
            <a:off x="731837" y="1849411"/>
            <a:ext cx="6470004" cy="3827887"/>
          </a:xfrm>
          <a:prstGeom prst="rect">
            <a:avLst/>
          </a:prstGeom>
        </p:spPr>
      </p:pic>
    </p:spTree>
    <p:extLst>
      <p:ext uri="{BB962C8B-B14F-4D97-AF65-F5344CB8AC3E}">
        <p14:creationId xmlns:p14="http://schemas.microsoft.com/office/powerpoint/2010/main" val="1971466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E46C0-6CB6-F4D3-31A6-B77E98D94CC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EC78566-0439-8F9C-5772-1020FC05F003}"/>
              </a:ext>
            </a:extLst>
          </p:cNvPr>
          <p:cNvSpPr>
            <a:spLocks noGrp="1"/>
          </p:cNvSpPr>
          <p:nvPr>
            <p:ph type="title"/>
          </p:nvPr>
        </p:nvSpPr>
        <p:spPr>
          <a:xfrm>
            <a:off x="731837" y="383945"/>
            <a:ext cx="10728325" cy="485982"/>
          </a:xfrm>
        </p:spPr>
        <p:txBody>
          <a:bodyPr/>
          <a:lstStyle/>
          <a:p>
            <a:r>
              <a:rPr lang="zh-CN" altLang="en-US" dirty="0"/>
              <a:t>面向对象编程：指令处理的类独立到文件中</a:t>
            </a:r>
          </a:p>
        </p:txBody>
      </p:sp>
      <p:sp>
        <p:nvSpPr>
          <p:cNvPr id="7" name="文本占位符 1">
            <a:extLst>
              <a:ext uri="{FF2B5EF4-FFF2-40B4-BE49-F238E27FC236}">
                <a16:creationId xmlns:a16="http://schemas.microsoft.com/office/drawing/2014/main" id="{C076AE07-06B1-5B90-6E22-4E14BA317B42}"/>
              </a:ext>
            </a:extLst>
          </p:cNvPr>
          <p:cNvSpPr txBox="1">
            <a:spLocks/>
          </p:cNvSpPr>
          <p:nvPr/>
        </p:nvSpPr>
        <p:spPr bwMode="auto">
          <a:xfrm>
            <a:off x="731837" y="1049395"/>
            <a:ext cx="10728324" cy="620548"/>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 typeface="Wingdings" panose="05000000000000000000" pitchFamily="2" charset="2"/>
              <a:buNone/>
            </a:pPr>
            <a:r>
              <a:rPr lang="zh-CN" altLang="en-US" dirty="0"/>
              <a:t>创建</a:t>
            </a:r>
            <a:r>
              <a:rPr lang="en-US" altLang="zh-CN" dirty="0" err="1"/>
              <a:t>src</a:t>
            </a:r>
            <a:r>
              <a:rPr lang="en-US" altLang="zh-CN" dirty="0"/>
              <a:t>/Command.hpp</a:t>
            </a:r>
            <a:r>
              <a:rPr lang="zh-CN" altLang="en-US" dirty="0"/>
              <a:t>，将指令处理的类复制到该文件中</a:t>
            </a:r>
          </a:p>
        </p:txBody>
      </p:sp>
      <p:pic>
        <p:nvPicPr>
          <p:cNvPr id="4" name="图片 3">
            <a:extLst>
              <a:ext uri="{FF2B5EF4-FFF2-40B4-BE49-F238E27FC236}">
                <a16:creationId xmlns:a16="http://schemas.microsoft.com/office/drawing/2014/main" id="{33918A28-CE85-92E3-B28D-E30B5E36E55B}"/>
              </a:ext>
            </a:extLst>
          </p:cNvPr>
          <p:cNvPicPr>
            <a:picLocks noChangeAspect="1"/>
          </p:cNvPicPr>
          <p:nvPr/>
        </p:nvPicPr>
        <p:blipFill>
          <a:blip r:embed="rId3"/>
          <a:stretch>
            <a:fillRect/>
          </a:stretch>
        </p:blipFill>
        <p:spPr>
          <a:xfrm>
            <a:off x="731837" y="1849411"/>
            <a:ext cx="6184323" cy="3959194"/>
          </a:xfrm>
          <a:prstGeom prst="rect">
            <a:avLst/>
          </a:prstGeom>
        </p:spPr>
      </p:pic>
    </p:spTree>
    <p:extLst>
      <p:ext uri="{BB962C8B-B14F-4D97-AF65-F5344CB8AC3E}">
        <p14:creationId xmlns:p14="http://schemas.microsoft.com/office/powerpoint/2010/main" val="422680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31838" y="381245"/>
            <a:ext cx="10728325" cy="485982"/>
          </a:xfrm>
        </p:spPr>
        <p:txBody>
          <a:bodyPr/>
          <a:lstStyle/>
          <a:p>
            <a:r>
              <a:rPr lang="zh-CN" altLang="en-US" dirty="0"/>
              <a:t>面向对象编程：修改依赖方法访问权限</a:t>
            </a:r>
          </a:p>
        </p:txBody>
      </p:sp>
      <p:sp>
        <p:nvSpPr>
          <p:cNvPr id="12" name="文本框 11">
            <a:extLst>
              <a:ext uri="{FF2B5EF4-FFF2-40B4-BE49-F238E27FC236}">
                <a16:creationId xmlns:a16="http://schemas.microsoft.com/office/drawing/2014/main" id="{E0CD5A89-6E1C-25B3-3FCD-51C6FD06F6C1}"/>
              </a:ext>
            </a:extLst>
          </p:cNvPr>
          <p:cNvSpPr txBox="1"/>
          <p:nvPr/>
        </p:nvSpPr>
        <p:spPr>
          <a:xfrm>
            <a:off x="731838" y="1137358"/>
            <a:ext cx="10635129" cy="769185"/>
          </a:xfrm>
          <a:prstGeom prst="rect">
            <a:avLst/>
          </a:prstGeom>
          <a:noFill/>
        </p:spPr>
        <p:txBody>
          <a:bodyPr wrap="square">
            <a:spAutoFit/>
          </a:bodyPr>
          <a:lstStyle/>
          <a:p>
            <a:r>
              <a:rPr lang="en-US" altLang="zh-CN" dirty="0" err="1"/>
              <a:t>src</a:t>
            </a:r>
            <a:r>
              <a:rPr lang="en-US" altLang="zh-CN" dirty="0"/>
              <a:t>/Command.hpp</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文件会报错，这是由于</a:t>
            </a:r>
            <a:r>
              <a:rPr lang="en-US" altLang="zh-CN" sz="2199" dirty="0" err="1">
                <a:latin typeface="Huawei Sans" panose="020C0503030203020204" pitchFamily="34" charset="0"/>
                <a:ea typeface="方正兰亭黑简体" panose="02000000000000000000" pitchFamily="2" charset="-122"/>
                <a:cs typeface="Huawei Sans" panose="020C0503030203020204" pitchFamily="34" charset="0"/>
              </a:rPr>
              <a:t>ExecutorImpl</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的</a:t>
            </a:r>
            <a:r>
              <a:rPr lang="en-US" altLang="zh-CN" sz="2199" dirty="0">
                <a:latin typeface="Huawei Sans" panose="020C0503030203020204" pitchFamily="34" charset="0"/>
                <a:ea typeface="方正兰亭黑简体" panose="02000000000000000000" pitchFamily="2" charset="-122"/>
                <a:cs typeface="Huawei Sans" panose="020C0503030203020204" pitchFamily="34" charset="0"/>
              </a:rPr>
              <a:t>Move</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2199" dirty="0" err="1">
                <a:latin typeface="Huawei Sans" panose="020C0503030203020204" pitchFamily="34" charset="0"/>
                <a:ea typeface="方正兰亭黑简体" panose="02000000000000000000" pitchFamily="2" charset="-122"/>
                <a:cs typeface="Huawei Sans" panose="020C0503030203020204" pitchFamily="34" charset="0"/>
              </a:rPr>
              <a:t>TurnLeft</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2199" dirty="0" err="1">
                <a:latin typeface="Huawei Sans" panose="020C0503030203020204" pitchFamily="34" charset="0"/>
                <a:ea typeface="方正兰亭黑简体" panose="02000000000000000000" pitchFamily="2" charset="-122"/>
                <a:cs typeface="Huawei Sans" panose="020C0503030203020204" pitchFamily="34" charset="0"/>
              </a:rPr>
              <a:t>TurnRight</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2199" dirty="0">
                <a:latin typeface="Huawei Sans" panose="020C0503030203020204" pitchFamily="34" charset="0"/>
                <a:ea typeface="方正兰亭黑简体" panose="02000000000000000000" pitchFamily="2" charset="-122"/>
                <a:cs typeface="Huawei Sans" panose="020C0503030203020204" pitchFamily="34" charset="0"/>
              </a:rPr>
              <a:t>Fast</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2199" dirty="0" err="1">
                <a:latin typeface="Huawei Sans" panose="020C0503030203020204" pitchFamily="34" charset="0"/>
                <a:ea typeface="方正兰亭黑简体" panose="02000000000000000000" pitchFamily="2" charset="-122"/>
                <a:cs typeface="Huawei Sans" panose="020C0503030203020204" pitchFamily="34" charset="0"/>
              </a:rPr>
              <a:t>IsFast</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成员函数是私有的，将其改为公有</a:t>
            </a:r>
          </a:p>
        </p:txBody>
      </p:sp>
      <p:cxnSp>
        <p:nvCxnSpPr>
          <p:cNvPr id="16" name="直接连接符 74">
            <a:extLst>
              <a:ext uri="{FF2B5EF4-FFF2-40B4-BE49-F238E27FC236}">
                <a16:creationId xmlns:a16="http://schemas.microsoft.com/office/drawing/2014/main" id="{F4D71A39-5059-068E-BB34-4F8FB2128EA1}"/>
              </a:ext>
            </a:extLst>
          </p:cNvPr>
          <p:cNvCxnSpPr>
            <a:cxnSpLocks/>
          </p:cNvCxnSpPr>
          <p:nvPr/>
        </p:nvCxnSpPr>
        <p:spPr bwMode="auto">
          <a:xfrm flipV="1">
            <a:off x="731838" y="3933022"/>
            <a:ext cx="10728325" cy="77118"/>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25" name="图片 24">
            <a:extLst>
              <a:ext uri="{FF2B5EF4-FFF2-40B4-BE49-F238E27FC236}">
                <a16:creationId xmlns:a16="http://schemas.microsoft.com/office/drawing/2014/main" id="{8ED3D6AE-7D27-A1B9-37DF-A1C2D4BD39B3}"/>
              </a:ext>
            </a:extLst>
          </p:cNvPr>
          <p:cNvPicPr>
            <a:picLocks noChangeAspect="1"/>
          </p:cNvPicPr>
          <p:nvPr/>
        </p:nvPicPr>
        <p:blipFill>
          <a:blip r:embed="rId3"/>
          <a:stretch>
            <a:fillRect/>
          </a:stretch>
        </p:blipFill>
        <p:spPr>
          <a:xfrm>
            <a:off x="731837" y="1942347"/>
            <a:ext cx="9980033" cy="1891523"/>
          </a:xfrm>
          <a:prstGeom prst="rect">
            <a:avLst/>
          </a:prstGeom>
        </p:spPr>
      </p:pic>
      <p:sp>
        <p:nvSpPr>
          <p:cNvPr id="26" name="文本框 25">
            <a:extLst>
              <a:ext uri="{FF2B5EF4-FFF2-40B4-BE49-F238E27FC236}">
                <a16:creationId xmlns:a16="http://schemas.microsoft.com/office/drawing/2014/main" id="{E02A79F6-7F54-DCDC-6E6C-06B275F8419A}"/>
              </a:ext>
            </a:extLst>
          </p:cNvPr>
          <p:cNvSpPr txBox="1"/>
          <p:nvPr/>
        </p:nvSpPr>
        <p:spPr>
          <a:xfrm>
            <a:off x="731837" y="4140590"/>
            <a:ext cx="10635129" cy="430759"/>
          </a:xfrm>
          <a:prstGeom prst="rect">
            <a:avLst/>
          </a:prstGeom>
          <a:noFill/>
        </p:spPr>
        <p:txBody>
          <a:bodyPr wrap="square">
            <a:spAutoFit/>
          </a:bodyPr>
          <a:lstStyle/>
          <a:p>
            <a:r>
              <a:rPr lang="en-US" altLang="zh-CN" dirty="0" err="1"/>
              <a:t>src</a:t>
            </a:r>
            <a:r>
              <a:rPr lang="en-US" altLang="zh-CN" dirty="0"/>
              <a:t>/ExecutorImpl.cpp</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文件也会报错，需要引入指令处理的类</a:t>
            </a:r>
          </a:p>
        </p:txBody>
      </p:sp>
      <p:sp>
        <p:nvSpPr>
          <p:cNvPr id="29" name="文本框 28">
            <a:extLst>
              <a:ext uri="{FF2B5EF4-FFF2-40B4-BE49-F238E27FC236}">
                <a16:creationId xmlns:a16="http://schemas.microsoft.com/office/drawing/2014/main" id="{CB6325C7-D7B5-5409-2EC1-9B7F5FB17CC4}"/>
              </a:ext>
            </a:extLst>
          </p:cNvPr>
          <p:cNvSpPr txBox="1"/>
          <p:nvPr/>
        </p:nvSpPr>
        <p:spPr>
          <a:xfrm>
            <a:off x="731836" y="4724082"/>
            <a:ext cx="9980033" cy="923330"/>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“command to extract independent file”</a:t>
            </a:r>
            <a:endParaRPr lang="zh-CN" altLang="en-US" b="1" dirty="0"/>
          </a:p>
        </p:txBody>
      </p:sp>
    </p:spTree>
    <p:extLst>
      <p:ext uri="{BB962C8B-B14F-4D97-AF65-F5344CB8AC3E}">
        <p14:creationId xmlns:p14="http://schemas.microsoft.com/office/powerpoint/2010/main" val="4106388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74">
            <a:extLst>
              <a:ext uri="{FF2B5EF4-FFF2-40B4-BE49-F238E27FC236}">
                <a16:creationId xmlns:a16="http://schemas.microsoft.com/office/drawing/2014/main" id="{777BDB6D-86BC-091B-0251-592748291292}"/>
              </a:ext>
            </a:extLst>
          </p:cNvPr>
          <p:cNvCxnSpPr>
            <a:cxnSpLocks/>
          </p:cNvCxnSpPr>
          <p:nvPr/>
        </p:nvCxnSpPr>
        <p:spPr bwMode="auto">
          <a:xfrm>
            <a:off x="704050" y="3723701"/>
            <a:ext cx="6252466" cy="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17" name="图片 16">
            <a:extLst>
              <a:ext uri="{FF2B5EF4-FFF2-40B4-BE49-F238E27FC236}">
                <a16:creationId xmlns:a16="http://schemas.microsoft.com/office/drawing/2014/main" id="{06AC3911-9836-9584-D68E-B2B52DDA7C2C}"/>
              </a:ext>
            </a:extLst>
          </p:cNvPr>
          <p:cNvPicPr>
            <a:picLocks noChangeAspect="1"/>
          </p:cNvPicPr>
          <p:nvPr/>
        </p:nvPicPr>
        <p:blipFill>
          <a:blip r:embed="rId3"/>
          <a:stretch>
            <a:fillRect/>
          </a:stretch>
        </p:blipFill>
        <p:spPr>
          <a:xfrm>
            <a:off x="682394" y="3987399"/>
            <a:ext cx="6274122" cy="1282766"/>
          </a:xfrm>
          <a:prstGeom prst="rect">
            <a:avLst/>
          </a:prstGeom>
        </p:spPr>
      </p:pic>
      <p:pic>
        <p:nvPicPr>
          <p:cNvPr id="15" name="图片 14">
            <a:extLst>
              <a:ext uri="{FF2B5EF4-FFF2-40B4-BE49-F238E27FC236}">
                <a16:creationId xmlns:a16="http://schemas.microsoft.com/office/drawing/2014/main" id="{6B451AF1-5531-F429-FF39-8C750D36F1FC}"/>
              </a:ext>
            </a:extLst>
          </p:cNvPr>
          <p:cNvPicPr>
            <a:picLocks noChangeAspect="1"/>
          </p:cNvPicPr>
          <p:nvPr/>
        </p:nvPicPr>
        <p:blipFill>
          <a:blip r:embed="rId4"/>
          <a:stretch>
            <a:fillRect/>
          </a:stretch>
        </p:blipFill>
        <p:spPr>
          <a:xfrm>
            <a:off x="704050" y="1161574"/>
            <a:ext cx="6026460" cy="2444876"/>
          </a:xfrm>
          <a:prstGeom prst="rect">
            <a:avLst/>
          </a:prstGeom>
        </p:spPr>
      </p:pic>
      <p:sp>
        <p:nvSpPr>
          <p:cNvPr id="3" name="标题 2"/>
          <p:cNvSpPr>
            <a:spLocks noGrp="1"/>
          </p:cNvSpPr>
          <p:nvPr>
            <p:ph type="title"/>
          </p:nvPr>
        </p:nvSpPr>
        <p:spPr/>
        <p:txBody>
          <a:bodyPr/>
          <a:lstStyle/>
          <a:p>
            <a:r>
              <a:rPr lang="zh-CN" altLang="en-US" dirty="0"/>
              <a:t>面向对象编程：代码问题分析</a:t>
            </a:r>
          </a:p>
        </p:txBody>
      </p:sp>
      <p:sp>
        <p:nvSpPr>
          <p:cNvPr id="2" name="文本占位符 1">
            <a:extLst>
              <a:ext uri="{FF2B5EF4-FFF2-40B4-BE49-F238E27FC236}">
                <a16:creationId xmlns:a16="http://schemas.microsoft.com/office/drawing/2014/main" id="{122E5F42-D7FF-47D1-966D-75C276A0EB31}"/>
              </a:ext>
            </a:extLst>
          </p:cNvPr>
          <p:cNvSpPr>
            <a:spLocks noGrp="1"/>
          </p:cNvSpPr>
          <p:nvPr>
            <p:ph type="body" sz="quarter" idx="10"/>
          </p:nvPr>
        </p:nvSpPr>
        <p:spPr>
          <a:xfrm>
            <a:off x="653838" y="5625385"/>
            <a:ext cx="10711362" cy="637509"/>
          </a:xfrm>
        </p:spPr>
        <p:txBody>
          <a:bodyPr/>
          <a:lstStyle/>
          <a:p>
            <a:pPr marL="0" indent="0">
              <a:lnSpc>
                <a:spcPct val="150000"/>
              </a:lnSpc>
              <a:buNone/>
            </a:pPr>
            <a:r>
              <a:rPr lang="en-US" altLang="zh-CN" dirty="0">
                <a:solidFill>
                  <a:srgbClr val="C00000"/>
                </a:solidFill>
                <a:latin typeface="方正兰亭黑简体" panose="02000000000000000000" pitchFamily="2" charset="-122"/>
                <a:ea typeface="方正兰亭黑简体" panose="02000000000000000000" pitchFamily="2" charset="-122"/>
              </a:rPr>
              <a:t>Command </a:t>
            </a:r>
            <a:r>
              <a:rPr lang="en-US" altLang="zh-CN" dirty="0">
                <a:solidFill>
                  <a:srgbClr val="C00000"/>
                </a:solidFill>
                <a:latin typeface="方正兰亭黑简体" panose="02000000000000000000" pitchFamily="2" charset="-122"/>
                <a:ea typeface="方正兰亭黑简体" panose="02000000000000000000" pitchFamily="2" charset="-122"/>
                <a:sym typeface="Wingdings" panose="05000000000000000000" pitchFamily="2" charset="2"/>
              </a:rPr>
              <a:t>&lt;-</a:t>
            </a:r>
            <a:r>
              <a:rPr lang="en-US" altLang="zh-CN" dirty="0">
                <a:solidFill>
                  <a:srgbClr val="C00000"/>
                </a:solidFill>
                <a:latin typeface="方正兰亭黑简体" panose="02000000000000000000" pitchFamily="2" charset="-122"/>
                <a:ea typeface="方正兰亭黑简体" panose="02000000000000000000" pitchFamily="2" charset="-122"/>
              </a:rPr>
              <a:t>&gt; </a:t>
            </a:r>
            <a:r>
              <a:rPr lang="en-US" altLang="zh-CN" dirty="0" err="1">
                <a:solidFill>
                  <a:srgbClr val="C00000"/>
                </a:solidFill>
                <a:latin typeface="方正兰亭黑简体" panose="02000000000000000000" pitchFamily="2" charset="-122"/>
                <a:ea typeface="方正兰亭黑简体" panose="02000000000000000000" pitchFamily="2" charset="-122"/>
              </a:rPr>
              <a:t>ExecutorImpl</a:t>
            </a:r>
            <a:r>
              <a:rPr lang="en-US" altLang="zh-CN" dirty="0">
                <a:solidFill>
                  <a:srgbClr val="C00000"/>
                </a:solidFill>
                <a:latin typeface="方正兰亭黑简体" panose="02000000000000000000" pitchFamily="2" charset="-122"/>
                <a:ea typeface="方正兰亭黑简体" panose="02000000000000000000" pitchFamily="2" charset="-122"/>
              </a:rPr>
              <a:t> </a:t>
            </a:r>
            <a:r>
              <a:rPr lang="zh-CN" altLang="en-US" dirty="0">
                <a:latin typeface="方正兰亭黑简体" panose="02000000000000000000" pitchFamily="2" charset="-122"/>
                <a:ea typeface="方正兰亭黑简体" panose="02000000000000000000" pitchFamily="2" charset="-122"/>
              </a:rPr>
              <a:t>循环依赖，该如何</a:t>
            </a:r>
            <a:r>
              <a:rPr lang="zh-CN" altLang="en-US" dirty="0">
                <a:latin typeface="方正兰亭黑简体" panose="02000000000000000000" pitchFamily="2" charset="-122"/>
              </a:rPr>
              <a:t>解决</a:t>
            </a:r>
            <a:r>
              <a:rPr lang="zh-CN" altLang="en-US" dirty="0">
                <a:latin typeface="方正兰亭黑简体" panose="02000000000000000000" pitchFamily="2" charset="-122"/>
                <a:ea typeface="方正兰亭黑简体" panose="02000000000000000000" pitchFamily="2" charset="-122"/>
              </a:rPr>
              <a:t>？</a:t>
            </a:r>
          </a:p>
        </p:txBody>
      </p:sp>
      <p:pic>
        <p:nvPicPr>
          <p:cNvPr id="6" name="图片 5">
            <a:extLst>
              <a:ext uri="{FF2B5EF4-FFF2-40B4-BE49-F238E27FC236}">
                <a16:creationId xmlns:a16="http://schemas.microsoft.com/office/drawing/2014/main" id="{8031A25E-4B82-4CB2-963E-3CF995A31208}"/>
              </a:ext>
            </a:extLst>
          </p:cNvPr>
          <p:cNvPicPr>
            <a:picLocks noChangeAspect="1"/>
          </p:cNvPicPr>
          <p:nvPr/>
        </p:nvPicPr>
        <p:blipFill>
          <a:blip r:embed="rId5"/>
          <a:stretch>
            <a:fillRect/>
          </a:stretch>
        </p:blipFill>
        <p:spPr>
          <a:xfrm>
            <a:off x="5941336" y="2541685"/>
            <a:ext cx="5832449" cy="1870351"/>
          </a:xfrm>
          <a:prstGeom prst="rect">
            <a:avLst/>
          </a:prstGeom>
        </p:spPr>
      </p:pic>
      <p:sp>
        <p:nvSpPr>
          <p:cNvPr id="12" name="圆角矩形 13">
            <a:extLst>
              <a:ext uri="{FF2B5EF4-FFF2-40B4-BE49-F238E27FC236}">
                <a16:creationId xmlns:a16="http://schemas.microsoft.com/office/drawing/2014/main" id="{47866747-8218-4C38-AA4E-1B107299D222}"/>
              </a:ext>
            </a:extLst>
          </p:cNvPr>
          <p:cNvSpPr/>
          <p:nvPr/>
        </p:nvSpPr>
        <p:spPr bwMode="auto">
          <a:xfrm>
            <a:off x="2705649" y="1719902"/>
            <a:ext cx="2839816" cy="916105"/>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圆角矩形 13">
            <a:extLst>
              <a:ext uri="{FF2B5EF4-FFF2-40B4-BE49-F238E27FC236}">
                <a16:creationId xmlns:a16="http://schemas.microsoft.com/office/drawing/2014/main" id="{47866747-8218-4C38-AA4E-1B107299D222}"/>
              </a:ext>
            </a:extLst>
          </p:cNvPr>
          <p:cNvSpPr/>
          <p:nvPr/>
        </p:nvSpPr>
        <p:spPr bwMode="auto">
          <a:xfrm>
            <a:off x="2841722" y="4728576"/>
            <a:ext cx="2333038" cy="36933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1" name="对话气泡: 矩形 20">
            <a:extLst>
              <a:ext uri="{FF2B5EF4-FFF2-40B4-BE49-F238E27FC236}">
                <a16:creationId xmlns:a16="http://schemas.microsoft.com/office/drawing/2014/main" id="{8B47ACE6-EBE8-54F9-F5D5-2F3EC6FEABE2}"/>
              </a:ext>
            </a:extLst>
          </p:cNvPr>
          <p:cNvSpPr/>
          <p:nvPr/>
        </p:nvSpPr>
        <p:spPr>
          <a:xfrm>
            <a:off x="6096000" y="1543004"/>
            <a:ext cx="3576810" cy="536191"/>
          </a:xfrm>
          <a:prstGeom prst="wedgeRectCallout">
            <a:avLst>
              <a:gd name="adj1" fmla="val -69954"/>
              <a:gd name="adj2" fmla="val 2999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ExecutorImpl</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依赖于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ICommand</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22" name="对话气泡: 矩形 21">
            <a:extLst>
              <a:ext uri="{FF2B5EF4-FFF2-40B4-BE49-F238E27FC236}">
                <a16:creationId xmlns:a16="http://schemas.microsoft.com/office/drawing/2014/main" id="{C59B038E-3B1A-DDBF-8516-B62E7D40C942}"/>
              </a:ext>
            </a:extLst>
          </p:cNvPr>
          <p:cNvSpPr/>
          <p:nvPr/>
        </p:nvSpPr>
        <p:spPr>
          <a:xfrm>
            <a:off x="6096000" y="5121368"/>
            <a:ext cx="3576810" cy="536191"/>
          </a:xfrm>
          <a:prstGeom prst="wedgeRectCallout">
            <a:avLst>
              <a:gd name="adj1" fmla="val -68757"/>
              <a:gd name="adj2" fmla="val -5424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rPr>
              <a:t>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ICommand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依赖于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ExecutorImpl</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323500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randombar(horizontal)">
                                      <p:cBhvr>
                                        <p:cTn id="2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85DD8FE-9A51-A465-D7DF-D8C1A4EEEBCD}"/>
              </a:ext>
            </a:extLst>
          </p:cNvPr>
          <p:cNvPicPr>
            <a:picLocks noChangeAspect="1"/>
          </p:cNvPicPr>
          <p:nvPr/>
        </p:nvPicPr>
        <p:blipFill>
          <a:blip r:embed="rId3"/>
          <a:stretch>
            <a:fillRect/>
          </a:stretch>
        </p:blipFill>
        <p:spPr>
          <a:xfrm>
            <a:off x="473272" y="1097363"/>
            <a:ext cx="7584017" cy="3122309"/>
          </a:xfrm>
          <a:prstGeom prst="rect">
            <a:avLst/>
          </a:prstGeom>
        </p:spPr>
      </p:pic>
      <p:sp>
        <p:nvSpPr>
          <p:cNvPr id="3" name="标题 2"/>
          <p:cNvSpPr>
            <a:spLocks noGrp="1"/>
          </p:cNvSpPr>
          <p:nvPr>
            <p:ph type="title"/>
          </p:nvPr>
        </p:nvSpPr>
        <p:spPr>
          <a:xfrm>
            <a:off x="460376" y="370421"/>
            <a:ext cx="10728325" cy="485982"/>
          </a:xfrm>
        </p:spPr>
        <p:txBody>
          <a:bodyPr/>
          <a:lstStyle/>
          <a:p>
            <a:r>
              <a:rPr lang="zh-CN" altLang="en-US" dirty="0"/>
              <a:t>面向对象编程：循环依赖的根源分析</a:t>
            </a:r>
          </a:p>
        </p:txBody>
      </p:sp>
      <p:sp>
        <p:nvSpPr>
          <p:cNvPr id="21" name="圆角矩形 13">
            <a:extLst>
              <a:ext uri="{FF2B5EF4-FFF2-40B4-BE49-F238E27FC236}">
                <a16:creationId xmlns:a16="http://schemas.microsoft.com/office/drawing/2014/main" id="{47866747-8218-4C38-AA4E-1B107299D222}"/>
              </a:ext>
            </a:extLst>
          </p:cNvPr>
          <p:cNvSpPr/>
          <p:nvPr/>
        </p:nvSpPr>
        <p:spPr bwMode="auto">
          <a:xfrm>
            <a:off x="3010448" y="2430873"/>
            <a:ext cx="1254832" cy="70700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5" name="对话气泡: 矩形 4">
            <a:extLst>
              <a:ext uri="{FF2B5EF4-FFF2-40B4-BE49-F238E27FC236}">
                <a16:creationId xmlns:a16="http://schemas.microsoft.com/office/drawing/2014/main" id="{080D604C-0357-27F3-6F24-349C294E7ED7}"/>
              </a:ext>
            </a:extLst>
          </p:cNvPr>
          <p:cNvSpPr/>
          <p:nvPr/>
        </p:nvSpPr>
        <p:spPr>
          <a:xfrm>
            <a:off x="5137532" y="3951576"/>
            <a:ext cx="6581196" cy="1667026"/>
          </a:xfrm>
          <a:prstGeom prst="wedgeRectCallout">
            <a:avLst>
              <a:gd name="adj1" fmla="val -60770"/>
              <a:gd name="adj2" fmla="val -9819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ICommand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依赖的是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ExecutorImpl</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的车状态数据，即成员函数</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Move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TurnLeft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TurnRight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Fast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IsFast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只要将其抽离出来作为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ICommand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和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ExecutorImpl</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的共同依赖即可解决循环依赖问题</a:t>
            </a:r>
          </a:p>
        </p:txBody>
      </p:sp>
    </p:spTree>
    <p:extLst>
      <p:ext uri="{BB962C8B-B14F-4D97-AF65-F5344CB8AC3E}">
        <p14:creationId xmlns:p14="http://schemas.microsoft.com/office/powerpoint/2010/main" val="298675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1332" y="304360"/>
            <a:ext cx="10728325" cy="485982"/>
          </a:xfrm>
        </p:spPr>
        <p:txBody>
          <a:bodyPr>
            <a:normAutofit fontScale="90000"/>
          </a:bodyPr>
          <a:lstStyle/>
          <a:p>
            <a:r>
              <a:rPr lang="zh-CN" altLang="en-US" dirty="0"/>
              <a:t>面向对象编程：解耦循环依赖，封装抽离</a:t>
            </a:r>
            <a:r>
              <a:rPr lang="en-US" altLang="zh-CN" dirty="0" err="1"/>
              <a:t>ExecutorImpl</a:t>
            </a:r>
            <a:r>
              <a:rPr lang="zh-CN" altLang="en-US" dirty="0"/>
              <a:t>状态数据</a:t>
            </a:r>
          </a:p>
        </p:txBody>
      </p:sp>
      <p:sp>
        <p:nvSpPr>
          <p:cNvPr id="4" name="文本占位符 3">
            <a:extLst>
              <a:ext uri="{FF2B5EF4-FFF2-40B4-BE49-F238E27FC236}">
                <a16:creationId xmlns:a16="http://schemas.microsoft.com/office/drawing/2014/main" id="{8F2E5424-DBF1-48D5-AA73-EA343B0C66A1}"/>
              </a:ext>
            </a:extLst>
          </p:cNvPr>
          <p:cNvSpPr>
            <a:spLocks noGrp="1"/>
          </p:cNvSpPr>
          <p:nvPr>
            <p:ph type="body" sz="quarter" idx="10"/>
          </p:nvPr>
        </p:nvSpPr>
        <p:spPr>
          <a:xfrm>
            <a:off x="401331" y="876889"/>
            <a:ext cx="10728326" cy="485983"/>
          </a:xfrm>
        </p:spPr>
        <p:txBody>
          <a:bodyPr/>
          <a:lstStyle/>
          <a:p>
            <a:pPr marL="0" indent="0">
              <a:buNone/>
            </a:pPr>
            <a:r>
              <a:rPr lang="zh-CN" altLang="en-US" dirty="0"/>
              <a:t>创建</a:t>
            </a:r>
            <a:r>
              <a:rPr lang="en-US" altLang="zh-CN" dirty="0" err="1"/>
              <a:t>src</a:t>
            </a:r>
            <a:r>
              <a:rPr lang="en-US" altLang="zh-CN" dirty="0"/>
              <a:t>/PoseHandler.hpp			       </a:t>
            </a:r>
            <a:r>
              <a:rPr lang="zh-CN" altLang="en-US" dirty="0"/>
              <a:t>创建</a:t>
            </a:r>
            <a:r>
              <a:rPr lang="en-US" altLang="zh-CN" dirty="0" err="1"/>
              <a:t>src</a:t>
            </a:r>
            <a:r>
              <a:rPr lang="en-US" altLang="zh-CN" dirty="0"/>
              <a:t>/PoseHandler.cpp</a:t>
            </a:r>
            <a:endParaRPr lang="zh-CN" altLang="en-US" dirty="0"/>
          </a:p>
          <a:p>
            <a:pPr marL="0" indent="0">
              <a:buNone/>
            </a:pPr>
            <a:endParaRPr lang="zh-CN" altLang="en-US" dirty="0"/>
          </a:p>
          <a:p>
            <a:pPr marL="0" indent="0">
              <a:buNone/>
            </a:pPr>
            <a:endParaRPr lang="zh-CN" altLang="en-US" dirty="0"/>
          </a:p>
        </p:txBody>
      </p:sp>
      <p:cxnSp>
        <p:nvCxnSpPr>
          <p:cNvPr id="11" name="直接连接符 74">
            <a:extLst>
              <a:ext uri="{FF2B5EF4-FFF2-40B4-BE49-F238E27FC236}">
                <a16:creationId xmlns:a16="http://schemas.microsoft.com/office/drawing/2014/main" id="{545D286A-E34B-46D5-A3AB-19D928A00C76}"/>
              </a:ext>
            </a:extLst>
          </p:cNvPr>
          <p:cNvCxnSpPr>
            <a:cxnSpLocks/>
          </p:cNvCxnSpPr>
          <p:nvPr/>
        </p:nvCxnSpPr>
        <p:spPr bwMode="auto">
          <a:xfrm>
            <a:off x="6854050" y="1045573"/>
            <a:ext cx="0" cy="5081933"/>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5" name="图片 4">
            <a:extLst>
              <a:ext uri="{FF2B5EF4-FFF2-40B4-BE49-F238E27FC236}">
                <a16:creationId xmlns:a16="http://schemas.microsoft.com/office/drawing/2014/main" id="{289D79AC-67D7-4801-20F6-FA93F954734B}"/>
              </a:ext>
            </a:extLst>
          </p:cNvPr>
          <p:cNvPicPr>
            <a:picLocks noChangeAspect="1"/>
          </p:cNvPicPr>
          <p:nvPr/>
        </p:nvPicPr>
        <p:blipFill>
          <a:blip r:embed="rId3"/>
          <a:stretch>
            <a:fillRect/>
          </a:stretch>
        </p:blipFill>
        <p:spPr>
          <a:xfrm>
            <a:off x="401331" y="1510858"/>
            <a:ext cx="6334855" cy="4616648"/>
          </a:xfrm>
          <a:prstGeom prst="rect">
            <a:avLst/>
          </a:prstGeom>
        </p:spPr>
      </p:pic>
      <p:pic>
        <p:nvPicPr>
          <p:cNvPr id="8" name="图片 7">
            <a:extLst>
              <a:ext uri="{FF2B5EF4-FFF2-40B4-BE49-F238E27FC236}">
                <a16:creationId xmlns:a16="http://schemas.microsoft.com/office/drawing/2014/main" id="{4353E7A0-D160-6D5F-256B-769EDFD6957C}"/>
              </a:ext>
            </a:extLst>
          </p:cNvPr>
          <p:cNvPicPr>
            <a:picLocks noChangeAspect="1"/>
          </p:cNvPicPr>
          <p:nvPr/>
        </p:nvPicPr>
        <p:blipFill>
          <a:blip r:embed="rId4"/>
          <a:stretch>
            <a:fillRect/>
          </a:stretch>
        </p:blipFill>
        <p:spPr>
          <a:xfrm>
            <a:off x="6971915" y="1510858"/>
            <a:ext cx="4832598" cy="3759393"/>
          </a:xfrm>
          <a:prstGeom prst="rect">
            <a:avLst/>
          </a:prstGeom>
        </p:spPr>
      </p:pic>
      <p:sp>
        <p:nvSpPr>
          <p:cNvPr id="13" name="文本占位符 3">
            <a:extLst>
              <a:ext uri="{FF2B5EF4-FFF2-40B4-BE49-F238E27FC236}">
                <a16:creationId xmlns:a16="http://schemas.microsoft.com/office/drawing/2014/main" id="{CD54EA3E-631B-01E0-4119-E3F994809B15}"/>
              </a:ext>
            </a:extLst>
          </p:cNvPr>
          <p:cNvSpPr txBox="1">
            <a:spLocks/>
          </p:cNvSpPr>
          <p:nvPr/>
        </p:nvSpPr>
        <p:spPr bwMode="auto">
          <a:xfrm>
            <a:off x="6971915" y="5422957"/>
            <a:ext cx="4818753" cy="48598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 typeface="Wingdings" panose="05000000000000000000" pitchFamily="2" charset="2"/>
              <a:buNone/>
            </a:pPr>
            <a:r>
              <a:rPr lang="zh-CN" altLang="en-US" dirty="0"/>
              <a:t>代码请自行实现</a:t>
            </a:r>
          </a:p>
          <a:p>
            <a:pPr marL="0" indent="0">
              <a:buFont typeface="Wingdings" panose="05000000000000000000" pitchFamily="2" charset="2"/>
              <a:buNone/>
            </a:pPr>
            <a:endParaRPr lang="zh-CN" altLang="en-US" dirty="0"/>
          </a:p>
        </p:txBody>
      </p:sp>
    </p:spTree>
    <p:extLst>
      <p:ext uri="{BB962C8B-B14F-4D97-AF65-F5344CB8AC3E}">
        <p14:creationId xmlns:p14="http://schemas.microsoft.com/office/powerpoint/2010/main" val="2653781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C56F107-75BF-43DE-F3E4-FC99F764B49F}"/>
              </a:ext>
            </a:extLst>
          </p:cNvPr>
          <p:cNvPicPr>
            <a:picLocks noChangeAspect="1"/>
          </p:cNvPicPr>
          <p:nvPr/>
        </p:nvPicPr>
        <p:blipFill>
          <a:blip r:embed="rId3"/>
          <a:stretch>
            <a:fillRect/>
          </a:stretch>
        </p:blipFill>
        <p:spPr>
          <a:xfrm>
            <a:off x="415840" y="1334783"/>
            <a:ext cx="5749180" cy="4867467"/>
          </a:xfrm>
          <a:prstGeom prst="rect">
            <a:avLst/>
          </a:prstGeom>
        </p:spPr>
      </p:pic>
      <p:sp>
        <p:nvSpPr>
          <p:cNvPr id="3" name="标题 2"/>
          <p:cNvSpPr>
            <a:spLocks noGrp="1"/>
          </p:cNvSpPr>
          <p:nvPr>
            <p:ph type="title"/>
          </p:nvPr>
        </p:nvSpPr>
        <p:spPr>
          <a:xfrm>
            <a:off x="415840" y="316501"/>
            <a:ext cx="10728325" cy="485982"/>
          </a:xfrm>
        </p:spPr>
        <p:txBody>
          <a:bodyPr>
            <a:normAutofit fontScale="90000"/>
          </a:bodyPr>
          <a:lstStyle/>
          <a:p>
            <a:r>
              <a:rPr lang="zh-CN" altLang="en-US" dirty="0"/>
              <a:t>面向对象编程：解耦循环依赖，封装抽离</a:t>
            </a:r>
            <a:r>
              <a:rPr lang="en-US" altLang="zh-CN" dirty="0" err="1"/>
              <a:t>ExecutorImpl</a:t>
            </a:r>
            <a:r>
              <a:rPr lang="zh-CN" altLang="en-US" dirty="0"/>
              <a:t>状态数据</a:t>
            </a:r>
          </a:p>
        </p:txBody>
      </p:sp>
      <p:sp>
        <p:nvSpPr>
          <p:cNvPr id="2" name="文本占位符 1">
            <a:extLst>
              <a:ext uri="{FF2B5EF4-FFF2-40B4-BE49-F238E27FC236}">
                <a16:creationId xmlns:a16="http://schemas.microsoft.com/office/drawing/2014/main" id="{A009A0CE-DF92-4F71-BA62-1D61FA1393B3}"/>
              </a:ext>
            </a:extLst>
          </p:cNvPr>
          <p:cNvSpPr>
            <a:spLocks noGrp="1"/>
          </p:cNvSpPr>
          <p:nvPr>
            <p:ph type="body" sz="quarter" idx="10"/>
          </p:nvPr>
        </p:nvSpPr>
        <p:spPr>
          <a:xfrm>
            <a:off x="415840" y="655750"/>
            <a:ext cx="10728326" cy="630277"/>
          </a:xfrm>
        </p:spPr>
        <p:txBody>
          <a:bodyPr/>
          <a:lstStyle/>
          <a:p>
            <a:pPr marL="0" indent="0">
              <a:buNone/>
            </a:pPr>
            <a:r>
              <a:rPr lang="zh-CN" altLang="en-US" dirty="0"/>
              <a:t>修改</a:t>
            </a:r>
            <a:r>
              <a:rPr lang="en-US" altLang="zh-CN" dirty="0" err="1"/>
              <a:t>src</a:t>
            </a:r>
            <a:r>
              <a:rPr lang="en-US" altLang="zh-CN" dirty="0"/>
              <a:t>/</a:t>
            </a:r>
            <a:r>
              <a:rPr lang="en-US" altLang="zh-CN" b="0" dirty="0">
                <a:solidFill>
                  <a:srgbClr val="333333"/>
                </a:solidFill>
                <a:effectLst/>
              </a:rPr>
              <a:t>Command.hpp</a:t>
            </a:r>
          </a:p>
        </p:txBody>
      </p:sp>
      <p:sp>
        <p:nvSpPr>
          <p:cNvPr id="13" name="圆角矩形 13">
            <a:extLst>
              <a:ext uri="{FF2B5EF4-FFF2-40B4-BE49-F238E27FC236}">
                <a16:creationId xmlns:a16="http://schemas.microsoft.com/office/drawing/2014/main" id="{3AB4D8E5-89E1-41EA-A137-E1D55ABB433B}"/>
              </a:ext>
            </a:extLst>
          </p:cNvPr>
          <p:cNvSpPr/>
          <p:nvPr/>
        </p:nvSpPr>
        <p:spPr bwMode="auto">
          <a:xfrm>
            <a:off x="521410" y="1540525"/>
            <a:ext cx="2056537"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6" name="圆角矩形 13">
            <a:extLst>
              <a:ext uri="{FF2B5EF4-FFF2-40B4-BE49-F238E27FC236}">
                <a16:creationId xmlns:a16="http://schemas.microsoft.com/office/drawing/2014/main" id="{64FE4239-B745-4DF5-BA75-0B272B0EE462}"/>
              </a:ext>
            </a:extLst>
          </p:cNvPr>
          <p:cNvSpPr/>
          <p:nvPr/>
        </p:nvSpPr>
        <p:spPr bwMode="auto">
          <a:xfrm>
            <a:off x="2719713" y="2842168"/>
            <a:ext cx="1874321"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对话气泡: 矩形 6">
            <a:extLst>
              <a:ext uri="{FF2B5EF4-FFF2-40B4-BE49-F238E27FC236}">
                <a16:creationId xmlns:a16="http://schemas.microsoft.com/office/drawing/2014/main" id="{82406673-A664-41D5-7C43-057C153332C0}"/>
              </a:ext>
            </a:extLst>
          </p:cNvPr>
          <p:cNvSpPr/>
          <p:nvPr/>
        </p:nvSpPr>
        <p:spPr>
          <a:xfrm>
            <a:off x="4503309" y="1037191"/>
            <a:ext cx="3323422" cy="488222"/>
          </a:xfrm>
          <a:prstGeom prst="wedgeRectCallout">
            <a:avLst>
              <a:gd name="adj1" fmla="val -105852"/>
              <a:gd name="adj2" fmla="val 5524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添加依赖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8" name="对话气泡: 矩形 7">
            <a:extLst>
              <a:ext uri="{FF2B5EF4-FFF2-40B4-BE49-F238E27FC236}">
                <a16:creationId xmlns:a16="http://schemas.microsoft.com/office/drawing/2014/main" id="{F0F4F7EC-D06B-B0A8-5953-27E2C9C9DCA9}"/>
              </a:ext>
            </a:extLst>
          </p:cNvPr>
          <p:cNvSpPr/>
          <p:nvPr/>
        </p:nvSpPr>
        <p:spPr>
          <a:xfrm>
            <a:off x="4503309" y="1817624"/>
            <a:ext cx="3076296" cy="488222"/>
          </a:xfrm>
          <a:prstGeom prst="wedgeRectCallout">
            <a:avLst>
              <a:gd name="adj1" fmla="val -45853"/>
              <a:gd name="adj2" fmla="val 14776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对应参数改为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9" name="圆角矩形 13">
            <a:extLst>
              <a:ext uri="{FF2B5EF4-FFF2-40B4-BE49-F238E27FC236}">
                <a16:creationId xmlns:a16="http://schemas.microsoft.com/office/drawing/2014/main" id="{C5075843-80E4-A539-0967-24D517BBF21E}"/>
              </a:ext>
            </a:extLst>
          </p:cNvPr>
          <p:cNvSpPr/>
          <p:nvPr/>
        </p:nvSpPr>
        <p:spPr bwMode="auto">
          <a:xfrm>
            <a:off x="1416109" y="4052187"/>
            <a:ext cx="1874321" cy="740149"/>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2" name="对话气泡: 矩形 11">
            <a:extLst>
              <a:ext uri="{FF2B5EF4-FFF2-40B4-BE49-F238E27FC236}">
                <a16:creationId xmlns:a16="http://schemas.microsoft.com/office/drawing/2014/main" id="{EB9B7550-29A2-849B-FE59-2E42F8C827B7}"/>
              </a:ext>
            </a:extLst>
          </p:cNvPr>
          <p:cNvSpPr/>
          <p:nvPr/>
        </p:nvSpPr>
        <p:spPr>
          <a:xfrm>
            <a:off x="5334165" y="4178150"/>
            <a:ext cx="3076296" cy="488222"/>
          </a:xfrm>
          <a:prstGeom prst="wedgeRectCallout">
            <a:avLst>
              <a:gd name="adj1" fmla="val -113180"/>
              <a:gd name="adj2" fmla="val 560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具体实现改为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14" name="文本占位符 1">
            <a:extLst>
              <a:ext uri="{FF2B5EF4-FFF2-40B4-BE49-F238E27FC236}">
                <a16:creationId xmlns:a16="http://schemas.microsoft.com/office/drawing/2014/main" id="{4E528E3A-360C-0930-1C4F-42D9F3FC0E8F}"/>
              </a:ext>
            </a:extLst>
          </p:cNvPr>
          <p:cNvSpPr txBox="1">
            <a:spLocks/>
          </p:cNvSpPr>
          <p:nvPr/>
        </p:nvSpPr>
        <p:spPr bwMode="auto">
          <a:xfrm>
            <a:off x="6438302" y="4958583"/>
            <a:ext cx="4934548" cy="1243668"/>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 typeface="Wingdings" panose="05000000000000000000" pitchFamily="2" charset="2"/>
              <a:buNone/>
            </a:pPr>
            <a:r>
              <a:rPr lang="en-US" altLang="zh-CN" dirty="0" err="1">
                <a:solidFill>
                  <a:srgbClr val="333333"/>
                </a:solidFill>
              </a:rPr>
              <a:t>TurnLeftCommand</a:t>
            </a:r>
            <a:r>
              <a:rPr lang="zh-CN" altLang="en-US" dirty="0">
                <a:solidFill>
                  <a:srgbClr val="333333"/>
                </a:solidFill>
              </a:rPr>
              <a:t>、</a:t>
            </a:r>
            <a:r>
              <a:rPr lang="en-US" altLang="zh-CN" dirty="0" err="1">
                <a:solidFill>
                  <a:srgbClr val="333333"/>
                </a:solidFill>
              </a:rPr>
              <a:t>TurnRightCommand</a:t>
            </a:r>
            <a:endParaRPr lang="en-US" altLang="zh-CN" dirty="0">
              <a:solidFill>
                <a:srgbClr val="333333"/>
              </a:solidFill>
            </a:endParaRPr>
          </a:p>
          <a:p>
            <a:pPr marL="0" indent="0">
              <a:buFont typeface="Wingdings" panose="05000000000000000000" pitchFamily="2" charset="2"/>
              <a:buNone/>
            </a:pPr>
            <a:r>
              <a:rPr lang="zh-CN" altLang="en-US" dirty="0">
                <a:solidFill>
                  <a:srgbClr val="333333"/>
                </a:solidFill>
              </a:rPr>
              <a:t>、</a:t>
            </a:r>
            <a:r>
              <a:rPr lang="en-US" altLang="zh-CN" dirty="0" err="1">
                <a:solidFill>
                  <a:srgbClr val="333333"/>
                </a:solidFill>
              </a:rPr>
              <a:t>FastCommand</a:t>
            </a:r>
            <a:r>
              <a:rPr lang="zh-CN" altLang="en-US" dirty="0">
                <a:solidFill>
                  <a:srgbClr val="333333"/>
                </a:solidFill>
              </a:rPr>
              <a:t>函数由大家自行修改</a:t>
            </a:r>
            <a:endParaRPr lang="en-US" altLang="zh-CN" dirty="0">
              <a:solidFill>
                <a:srgbClr val="333333"/>
              </a:solidFill>
            </a:endParaRPr>
          </a:p>
        </p:txBody>
      </p:sp>
    </p:spTree>
    <p:extLst>
      <p:ext uri="{BB962C8B-B14F-4D97-AF65-F5344CB8AC3E}">
        <p14:creationId xmlns:p14="http://schemas.microsoft.com/office/powerpoint/2010/main" val="182746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325517A-99FA-E9C9-BC5A-111F6BAF0CCB}"/>
              </a:ext>
            </a:extLst>
          </p:cNvPr>
          <p:cNvPicPr>
            <a:picLocks noChangeAspect="1"/>
          </p:cNvPicPr>
          <p:nvPr/>
        </p:nvPicPr>
        <p:blipFill>
          <a:blip r:embed="rId3"/>
          <a:stretch>
            <a:fillRect/>
          </a:stretch>
        </p:blipFill>
        <p:spPr>
          <a:xfrm>
            <a:off x="5441791" y="1382501"/>
            <a:ext cx="6445737" cy="3778937"/>
          </a:xfrm>
          <a:prstGeom prst="rect">
            <a:avLst/>
          </a:prstGeom>
        </p:spPr>
      </p:pic>
      <p:pic>
        <p:nvPicPr>
          <p:cNvPr id="5" name="图片 4">
            <a:extLst>
              <a:ext uri="{FF2B5EF4-FFF2-40B4-BE49-F238E27FC236}">
                <a16:creationId xmlns:a16="http://schemas.microsoft.com/office/drawing/2014/main" id="{E4502A66-EE10-5C53-E57F-B3EBBB151CEE}"/>
              </a:ext>
            </a:extLst>
          </p:cNvPr>
          <p:cNvPicPr>
            <a:picLocks noChangeAspect="1"/>
          </p:cNvPicPr>
          <p:nvPr/>
        </p:nvPicPr>
        <p:blipFill>
          <a:blip r:embed="rId4"/>
          <a:stretch>
            <a:fillRect/>
          </a:stretch>
        </p:blipFill>
        <p:spPr>
          <a:xfrm>
            <a:off x="666000" y="1383965"/>
            <a:ext cx="4361503" cy="4702454"/>
          </a:xfrm>
          <a:prstGeom prst="rect">
            <a:avLst/>
          </a:prstGeom>
        </p:spPr>
      </p:pic>
      <p:sp>
        <p:nvSpPr>
          <p:cNvPr id="3" name="标题 2"/>
          <p:cNvSpPr>
            <a:spLocks noGrp="1"/>
          </p:cNvSpPr>
          <p:nvPr>
            <p:ph type="title"/>
          </p:nvPr>
        </p:nvSpPr>
        <p:spPr/>
        <p:txBody>
          <a:bodyPr>
            <a:normAutofit fontScale="90000"/>
          </a:bodyPr>
          <a:lstStyle/>
          <a:p>
            <a:r>
              <a:rPr lang="zh-CN" altLang="en-US" dirty="0"/>
              <a:t>面向对象编程：解耦循环依赖，封装抽离</a:t>
            </a:r>
            <a:r>
              <a:rPr lang="en-US" altLang="zh-CN" dirty="0" err="1"/>
              <a:t>ExecutorImpl</a:t>
            </a:r>
            <a:r>
              <a:rPr lang="zh-CN" altLang="en-US" dirty="0"/>
              <a:t>状态数据</a:t>
            </a:r>
          </a:p>
        </p:txBody>
      </p:sp>
      <p:sp>
        <p:nvSpPr>
          <p:cNvPr id="2" name="文本占位符 1">
            <a:extLst>
              <a:ext uri="{FF2B5EF4-FFF2-40B4-BE49-F238E27FC236}">
                <a16:creationId xmlns:a16="http://schemas.microsoft.com/office/drawing/2014/main" id="{471002F6-174C-4A59-A32F-ADEB1114F25E}"/>
              </a:ext>
            </a:extLst>
          </p:cNvPr>
          <p:cNvSpPr>
            <a:spLocks noGrp="1"/>
          </p:cNvSpPr>
          <p:nvPr>
            <p:ph type="body" sz="quarter" idx="10"/>
          </p:nvPr>
        </p:nvSpPr>
        <p:spPr>
          <a:xfrm>
            <a:off x="666000" y="810138"/>
            <a:ext cx="4775779" cy="616730"/>
          </a:xfrm>
        </p:spPr>
        <p:txBody>
          <a:bodyPr/>
          <a:lstStyle/>
          <a:p>
            <a:pPr marL="0" indent="0">
              <a:buNone/>
            </a:pPr>
            <a:r>
              <a:rPr lang="zh-CN" altLang="en-US" dirty="0">
                <a:latin typeface="方正兰亭黑简体" panose="02000000000000000000" pitchFamily="2" charset="-122"/>
                <a:ea typeface="方正兰亭黑简体" panose="02000000000000000000" pitchFamily="2" charset="-122"/>
              </a:rPr>
              <a:t>修改</a:t>
            </a:r>
            <a:r>
              <a:rPr lang="en-US" altLang="zh-CN" dirty="0" err="1">
                <a:latin typeface="方正兰亭黑简体" panose="02000000000000000000" pitchFamily="2" charset="-122"/>
                <a:ea typeface="方正兰亭黑简体" panose="02000000000000000000" pitchFamily="2" charset="-122"/>
              </a:rPr>
              <a:t>src</a:t>
            </a:r>
            <a:r>
              <a:rPr lang="en-US" altLang="zh-CN" dirty="0">
                <a:latin typeface="方正兰亭黑简体" panose="02000000000000000000" pitchFamily="2" charset="-122"/>
                <a:ea typeface="方正兰亭黑简体" panose="02000000000000000000" pitchFamily="2" charset="-122"/>
              </a:rPr>
              <a:t>/</a:t>
            </a:r>
            <a:r>
              <a:rPr lang="en-US" altLang="zh-CN" dirty="0">
                <a:effectLst/>
                <a:latin typeface="方正兰亭黑简体" panose="02000000000000000000" pitchFamily="2" charset="-122"/>
                <a:ea typeface="方正兰亭黑简体" panose="02000000000000000000" pitchFamily="2" charset="-122"/>
              </a:rPr>
              <a:t>ExecutorImpl.hpp</a:t>
            </a:r>
            <a:endParaRPr lang="zh-CN" altLang="en-US" dirty="0"/>
          </a:p>
        </p:txBody>
      </p:sp>
      <p:cxnSp>
        <p:nvCxnSpPr>
          <p:cNvPr id="11" name="直接连接符 74">
            <a:extLst>
              <a:ext uri="{FF2B5EF4-FFF2-40B4-BE49-F238E27FC236}">
                <a16:creationId xmlns:a16="http://schemas.microsoft.com/office/drawing/2014/main" id="{545D286A-E34B-46D5-A3AB-19D928A00C76}"/>
              </a:ext>
            </a:extLst>
          </p:cNvPr>
          <p:cNvCxnSpPr>
            <a:cxnSpLocks/>
          </p:cNvCxnSpPr>
          <p:nvPr/>
        </p:nvCxnSpPr>
        <p:spPr bwMode="auto">
          <a:xfrm>
            <a:off x="5207389" y="923290"/>
            <a:ext cx="0" cy="5038551"/>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16" name="圆角矩形 13">
            <a:extLst>
              <a:ext uri="{FF2B5EF4-FFF2-40B4-BE49-F238E27FC236}">
                <a16:creationId xmlns:a16="http://schemas.microsoft.com/office/drawing/2014/main" id="{68A9CCC4-CE5E-4BC9-881D-FF5DD8C13142}"/>
              </a:ext>
            </a:extLst>
          </p:cNvPr>
          <p:cNvSpPr/>
          <p:nvPr/>
        </p:nvSpPr>
        <p:spPr bwMode="auto">
          <a:xfrm>
            <a:off x="666000" y="1723445"/>
            <a:ext cx="1702890" cy="25280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7" name="圆角矩形 13">
            <a:extLst>
              <a:ext uri="{FF2B5EF4-FFF2-40B4-BE49-F238E27FC236}">
                <a16:creationId xmlns:a16="http://schemas.microsoft.com/office/drawing/2014/main" id="{DCFA2721-D152-4A32-B076-E468F3324697}"/>
              </a:ext>
            </a:extLst>
          </p:cNvPr>
          <p:cNvSpPr/>
          <p:nvPr/>
        </p:nvSpPr>
        <p:spPr bwMode="auto">
          <a:xfrm>
            <a:off x="1152470" y="5321396"/>
            <a:ext cx="2560477" cy="28794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8" name="圆角矩形 13">
            <a:extLst>
              <a:ext uri="{FF2B5EF4-FFF2-40B4-BE49-F238E27FC236}">
                <a16:creationId xmlns:a16="http://schemas.microsoft.com/office/drawing/2014/main" id="{313C2C4E-235D-4BD4-89FE-A7B4FF44346C}"/>
              </a:ext>
            </a:extLst>
          </p:cNvPr>
          <p:cNvSpPr/>
          <p:nvPr/>
        </p:nvSpPr>
        <p:spPr bwMode="auto">
          <a:xfrm>
            <a:off x="9983168" y="1341621"/>
            <a:ext cx="1625206" cy="38182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9" name="圆角矩形 13">
            <a:extLst>
              <a:ext uri="{FF2B5EF4-FFF2-40B4-BE49-F238E27FC236}">
                <a16:creationId xmlns:a16="http://schemas.microsoft.com/office/drawing/2014/main" id="{74B369D0-7817-46E8-B34B-30914A078889}"/>
              </a:ext>
            </a:extLst>
          </p:cNvPr>
          <p:cNvSpPr/>
          <p:nvPr/>
        </p:nvSpPr>
        <p:spPr bwMode="auto">
          <a:xfrm>
            <a:off x="5804062" y="1871604"/>
            <a:ext cx="2446310"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0" name="圆角矩形 13">
            <a:extLst>
              <a:ext uri="{FF2B5EF4-FFF2-40B4-BE49-F238E27FC236}">
                <a16:creationId xmlns:a16="http://schemas.microsoft.com/office/drawing/2014/main" id="{15A3BBDE-B5BE-40F7-B6E3-48DBB3601819}"/>
              </a:ext>
            </a:extLst>
          </p:cNvPr>
          <p:cNvSpPr/>
          <p:nvPr/>
        </p:nvSpPr>
        <p:spPr bwMode="auto">
          <a:xfrm>
            <a:off x="7777168" y="4377986"/>
            <a:ext cx="1124449"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圆角矩形 13">
            <a:extLst>
              <a:ext uri="{FF2B5EF4-FFF2-40B4-BE49-F238E27FC236}">
                <a16:creationId xmlns:a16="http://schemas.microsoft.com/office/drawing/2014/main" id="{D2674732-DC9B-98EC-68DA-858E19C1690B}"/>
              </a:ext>
            </a:extLst>
          </p:cNvPr>
          <p:cNvSpPr/>
          <p:nvPr/>
        </p:nvSpPr>
        <p:spPr bwMode="auto">
          <a:xfrm>
            <a:off x="1152470" y="4544708"/>
            <a:ext cx="3739282" cy="616730"/>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8" name="对话气泡: 矩形 7">
            <a:extLst>
              <a:ext uri="{FF2B5EF4-FFF2-40B4-BE49-F238E27FC236}">
                <a16:creationId xmlns:a16="http://schemas.microsoft.com/office/drawing/2014/main" id="{7AF80901-AA36-8B88-C6B7-C6B1E8FEFFE8}"/>
              </a:ext>
            </a:extLst>
          </p:cNvPr>
          <p:cNvSpPr/>
          <p:nvPr/>
        </p:nvSpPr>
        <p:spPr>
          <a:xfrm>
            <a:off x="2874107" y="1503815"/>
            <a:ext cx="2567684" cy="488222"/>
          </a:xfrm>
          <a:prstGeom prst="wedgeRectCallout">
            <a:avLst>
              <a:gd name="adj1" fmla="val -66456"/>
              <a:gd name="adj2" fmla="val 1914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添加依赖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9" name="对话气泡: 矩形 8">
            <a:extLst>
              <a:ext uri="{FF2B5EF4-FFF2-40B4-BE49-F238E27FC236}">
                <a16:creationId xmlns:a16="http://schemas.microsoft.com/office/drawing/2014/main" id="{0CE421D7-D43D-0185-AA17-5F55A49A8C5F}"/>
              </a:ext>
            </a:extLst>
          </p:cNvPr>
          <p:cNvSpPr/>
          <p:nvPr/>
        </p:nvSpPr>
        <p:spPr>
          <a:xfrm>
            <a:off x="2874107" y="2825041"/>
            <a:ext cx="2567672" cy="1242590"/>
          </a:xfrm>
          <a:prstGeom prst="wedgeRectCallout">
            <a:avLst>
              <a:gd name="adj1" fmla="val -48864"/>
              <a:gd name="adj2" fmla="val 8120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删除状态管理函数成员，只保留实现父类的两个虚函数</a:t>
            </a:r>
          </a:p>
        </p:txBody>
      </p:sp>
      <p:sp>
        <p:nvSpPr>
          <p:cNvPr id="12" name="对话气泡: 矩形 11">
            <a:extLst>
              <a:ext uri="{FF2B5EF4-FFF2-40B4-BE49-F238E27FC236}">
                <a16:creationId xmlns:a16="http://schemas.microsoft.com/office/drawing/2014/main" id="{6320C122-6B62-28EB-7956-2C4FE17FC30B}"/>
              </a:ext>
            </a:extLst>
          </p:cNvPr>
          <p:cNvSpPr/>
          <p:nvPr/>
        </p:nvSpPr>
        <p:spPr>
          <a:xfrm>
            <a:off x="1638524" y="5890484"/>
            <a:ext cx="2946293" cy="500209"/>
          </a:xfrm>
          <a:prstGeom prst="wedgeRectCallout">
            <a:avLst>
              <a:gd name="adj1" fmla="val -41804"/>
              <a:gd name="adj2" fmla="val -9587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状态管理交给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PorseHandler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22" name="文本占位符 1">
            <a:extLst>
              <a:ext uri="{FF2B5EF4-FFF2-40B4-BE49-F238E27FC236}">
                <a16:creationId xmlns:a16="http://schemas.microsoft.com/office/drawing/2014/main" id="{B27D98AC-4B85-C936-8DA5-7D110E7BA390}"/>
              </a:ext>
            </a:extLst>
          </p:cNvPr>
          <p:cNvSpPr txBox="1">
            <a:spLocks/>
          </p:cNvSpPr>
          <p:nvPr/>
        </p:nvSpPr>
        <p:spPr bwMode="auto">
          <a:xfrm>
            <a:off x="5441791" y="816159"/>
            <a:ext cx="4775779" cy="61673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 typeface="Wingdings" panose="05000000000000000000" pitchFamily="2" charset="2"/>
              <a:buNone/>
            </a:pPr>
            <a:r>
              <a:rPr lang="zh-CN" altLang="en-US" dirty="0">
                <a:latin typeface="方正兰亭黑简体" panose="02000000000000000000" pitchFamily="2" charset="-122"/>
              </a:rPr>
              <a:t>修改</a:t>
            </a:r>
            <a:r>
              <a:rPr lang="en-US" altLang="zh-CN" dirty="0" err="1">
                <a:latin typeface="方正兰亭黑简体" panose="02000000000000000000" pitchFamily="2" charset="-122"/>
              </a:rPr>
              <a:t>src</a:t>
            </a:r>
            <a:r>
              <a:rPr lang="en-US" altLang="zh-CN" dirty="0">
                <a:latin typeface="方正兰亭黑简体" panose="02000000000000000000" pitchFamily="2" charset="-122"/>
              </a:rPr>
              <a:t>/ExecutorImpl.cpp</a:t>
            </a:r>
            <a:endParaRPr lang="zh-CN" altLang="en-US" dirty="0"/>
          </a:p>
        </p:txBody>
      </p:sp>
      <p:sp>
        <p:nvSpPr>
          <p:cNvPr id="23" name="对话气泡: 矩形 22">
            <a:extLst>
              <a:ext uri="{FF2B5EF4-FFF2-40B4-BE49-F238E27FC236}">
                <a16:creationId xmlns:a16="http://schemas.microsoft.com/office/drawing/2014/main" id="{0241B6D8-AAD9-65CB-0EDA-1B86F070B66C}"/>
              </a:ext>
            </a:extLst>
          </p:cNvPr>
          <p:cNvSpPr/>
          <p:nvPr/>
        </p:nvSpPr>
        <p:spPr>
          <a:xfrm>
            <a:off x="8569692" y="277425"/>
            <a:ext cx="3295755" cy="488222"/>
          </a:xfrm>
          <a:prstGeom prst="wedgeRectCallout">
            <a:avLst>
              <a:gd name="adj1" fmla="val 12665"/>
              <a:gd name="adj2" fmla="val 15227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初始化状态改为初始化状态管理器</a:t>
            </a:r>
          </a:p>
        </p:txBody>
      </p:sp>
      <p:sp>
        <p:nvSpPr>
          <p:cNvPr id="24" name="对话气泡: 矩形 23">
            <a:extLst>
              <a:ext uri="{FF2B5EF4-FFF2-40B4-BE49-F238E27FC236}">
                <a16:creationId xmlns:a16="http://schemas.microsoft.com/office/drawing/2014/main" id="{CEAD5207-6B3C-6676-90CE-583CF241081E}"/>
              </a:ext>
            </a:extLst>
          </p:cNvPr>
          <p:cNvSpPr/>
          <p:nvPr/>
        </p:nvSpPr>
        <p:spPr>
          <a:xfrm>
            <a:off x="9816896" y="2525377"/>
            <a:ext cx="1736059" cy="811599"/>
          </a:xfrm>
          <a:prstGeom prst="wedgeRectCallout">
            <a:avLst>
              <a:gd name="adj1" fmla="val -135674"/>
              <a:gd name="adj2" fmla="val -8358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查询状态改为</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查询状态管理器</a:t>
            </a:r>
          </a:p>
        </p:txBody>
      </p:sp>
      <p:sp>
        <p:nvSpPr>
          <p:cNvPr id="25" name="对话气泡: 矩形 24">
            <a:extLst>
              <a:ext uri="{FF2B5EF4-FFF2-40B4-BE49-F238E27FC236}">
                <a16:creationId xmlns:a16="http://schemas.microsoft.com/office/drawing/2014/main" id="{89F9E08D-2C14-56C9-B09D-FFE970F29048}"/>
              </a:ext>
            </a:extLst>
          </p:cNvPr>
          <p:cNvSpPr/>
          <p:nvPr/>
        </p:nvSpPr>
        <p:spPr>
          <a:xfrm>
            <a:off x="9816897" y="4138908"/>
            <a:ext cx="1736059" cy="811599"/>
          </a:xfrm>
          <a:prstGeom prst="wedgeRectCallout">
            <a:avLst>
              <a:gd name="adj1" fmla="val -93155"/>
              <a:gd name="adj2" fmla="val 736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修改状态改为</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修改状态管理器</a:t>
            </a:r>
          </a:p>
        </p:txBody>
      </p:sp>
      <p:sp>
        <p:nvSpPr>
          <p:cNvPr id="28" name="文本框 27">
            <a:extLst>
              <a:ext uri="{FF2B5EF4-FFF2-40B4-BE49-F238E27FC236}">
                <a16:creationId xmlns:a16="http://schemas.microsoft.com/office/drawing/2014/main" id="{FCFC5863-F5E2-67E9-BE63-DA1FF3171A67}"/>
              </a:ext>
            </a:extLst>
          </p:cNvPr>
          <p:cNvSpPr txBox="1"/>
          <p:nvPr/>
        </p:nvSpPr>
        <p:spPr>
          <a:xfrm>
            <a:off x="4891752" y="5381249"/>
            <a:ext cx="6996253" cy="1200329"/>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“extract </a:t>
            </a:r>
            <a:r>
              <a:rPr lang="en-US" altLang="zh-CN" b="1" dirty="0" err="1"/>
              <a:t>PoseHandler</a:t>
            </a:r>
            <a:r>
              <a:rPr lang="en-US" altLang="zh-CN" b="1" dirty="0"/>
              <a:t>, decouple </a:t>
            </a:r>
            <a:r>
              <a:rPr lang="en-US" altLang="zh-CN" b="1" dirty="0" err="1"/>
              <a:t>ExecutorImpl</a:t>
            </a:r>
            <a:r>
              <a:rPr lang="en-US" altLang="zh-CN" b="1" dirty="0"/>
              <a:t>, Command interdependencies”</a:t>
            </a:r>
            <a:endParaRPr lang="zh-CN" altLang="en-US" b="1" dirty="0"/>
          </a:p>
        </p:txBody>
      </p:sp>
    </p:spTree>
    <p:extLst>
      <p:ext uri="{BB962C8B-B14F-4D97-AF65-F5344CB8AC3E}">
        <p14:creationId xmlns:p14="http://schemas.microsoft.com/office/powerpoint/2010/main" val="413405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8AFE3BB-D3E2-4BBB-8E57-3ABA3C3E8E61}"/>
              </a:ext>
            </a:extLst>
          </p:cNvPr>
          <p:cNvSpPr>
            <a:spLocks noGrp="1"/>
          </p:cNvSpPr>
          <p:nvPr>
            <p:ph sz="quarter" idx="10"/>
          </p:nvPr>
        </p:nvSpPr>
        <p:spPr>
          <a:xfrm>
            <a:off x="935092" y="1413752"/>
            <a:ext cx="10153650" cy="5092152"/>
          </a:xfrm>
        </p:spPr>
        <p:txBody>
          <a:bodyPr/>
          <a:lstStyle/>
          <a:p>
            <a:pPr marL="0" indent="0">
              <a:lnSpc>
                <a:spcPct val="125000"/>
              </a:lnSpc>
              <a:buNone/>
            </a:pPr>
            <a:r>
              <a:rPr lang="zh-CN" altLang="en-US" sz="2000" dirty="0"/>
              <a:t>通过数据抽离和代码分层策略提高代码可扩展性和可维护性：</a:t>
            </a:r>
          </a:p>
          <a:p>
            <a:pPr>
              <a:lnSpc>
                <a:spcPct val="125000"/>
              </a:lnSpc>
            </a:pPr>
            <a:r>
              <a:rPr lang="zh-CN" altLang="en-US" sz="1800" dirty="0">
                <a:latin typeface="+mn-ea"/>
                <a:ea typeface="+mn-ea"/>
              </a:rPr>
              <a:t>抽离数据：</a:t>
            </a:r>
          </a:p>
          <a:p>
            <a:pPr lvl="1">
              <a:lnSpc>
                <a:spcPct val="125000"/>
              </a:lnSpc>
            </a:pPr>
            <a:r>
              <a:rPr lang="zh-CN" altLang="en-US" sz="1600" dirty="0">
                <a:latin typeface="+mn-ea"/>
                <a:ea typeface="+mn-ea"/>
              </a:rPr>
              <a:t>演示如何通过抽离数据来解耦代码中的循环依赖</a:t>
            </a:r>
          </a:p>
          <a:p>
            <a:pPr lvl="1">
              <a:lnSpc>
                <a:spcPct val="125000"/>
              </a:lnSpc>
            </a:pPr>
            <a:r>
              <a:rPr lang="zh-CN" altLang="en-US" sz="1600" dirty="0">
                <a:latin typeface="+mn-ea"/>
                <a:ea typeface="+mn-ea"/>
              </a:rPr>
              <a:t>强调数据抽离在简化代码结构和减少依赖关系中的作用</a:t>
            </a:r>
          </a:p>
          <a:p>
            <a:pPr>
              <a:lnSpc>
                <a:spcPct val="125000"/>
              </a:lnSpc>
            </a:pPr>
            <a:r>
              <a:rPr lang="zh-CN" altLang="en-US" sz="1800" dirty="0">
                <a:latin typeface="+mn-ea"/>
                <a:ea typeface="+mn-ea"/>
              </a:rPr>
              <a:t>代码分层策略：</a:t>
            </a:r>
          </a:p>
          <a:p>
            <a:pPr lvl="1">
              <a:lnSpc>
                <a:spcPct val="125000"/>
              </a:lnSpc>
            </a:pPr>
            <a:r>
              <a:rPr lang="zh-CN" altLang="en-US" sz="1600" dirty="0">
                <a:latin typeface="+mn-ea"/>
                <a:ea typeface="+mn-ea"/>
              </a:rPr>
              <a:t>介绍代码分层策略及其在解决相互依赖问题中的应用</a:t>
            </a:r>
          </a:p>
          <a:p>
            <a:pPr lvl="1">
              <a:lnSpc>
                <a:spcPct val="125000"/>
              </a:lnSpc>
            </a:pPr>
            <a:r>
              <a:rPr lang="zh-CN" altLang="en-US" sz="1600" dirty="0">
                <a:latin typeface="+mn-ea"/>
                <a:ea typeface="+mn-ea"/>
              </a:rPr>
              <a:t>通过具体示例展示如何分层代码以实现更清晰的结构和更低的耦合度</a:t>
            </a:r>
          </a:p>
          <a:p>
            <a:pPr>
              <a:lnSpc>
                <a:spcPct val="125000"/>
              </a:lnSpc>
            </a:pPr>
            <a:r>
              <a:rPr lang="zh-CN" altLang="en-US" sz="1800" dirty="0">
                <a:latin typeface="+mn-ea"/>
                <a:ea typeface="+mn-ea"/>
              </a:rPr>
              <a:t>封装和抽离</a:t>
            </a:r>
            <a:r>
              <a:rPr lang="en-US" altLang="zh-CN" sz="1800" dirty="0">
                <a:latin typeface="+mn-ea"/>
                <a:ea typeface="+mn-ea"/>
              </a:rPr>
              <a:t>Executor</a:t>
            </a:r>
            <a:r>
              <a:rPr lang="zh-CN" altLang="en-US" sz="1800" dirty="0">
                <a:latin typeface="+mn-ea"/>
                <a:ea typeface="+mn-ea"/>
              </a:rPr>
              <a:t>的状态数据：</a:t>
            </a:r>
          </a:p>
          <a:p>
            <a:pPr lvl="1">
              <a:lnSpc>
                <a:spcPct val="125000"/>
              </a:lnSpc>
            </a:pPr>
            <a:r>
              <a:rPr lang="zh-CN" altLang="en-US" sz="1600" dirty="0">
                <a:latin typeface="+mn-ea"/>
                <a:ea typeface="+mn-ea"/>
              </a:rPr>
              <a:t>解释如何通过封装和抽离</a:t>
            </a:r>
            <a:r>
              <a:rPr lang="en-US" altLang="zh-CN" sz="1600" dirty="0">
                <a:latin typeface="+mn-ea"/>
                <a:ea typeface="+mn-ea"/>
              </a:rPr>
              <a:t>Executor</a:t>
            </a:r>
            <a:r>
              <a:rPr lang="zh-CN" altLang="en-US" sz="1600" dirty="0">
                <a:latin typeface="+mn-ea"/>
                <a:ea typeface="+mn-ea"/>
              </a:rPr>
              <a:t>的状态数据来消除循环依赖</a:t>
            </a:r>
          </a:p>
          <a:p>
            <a:pPr lvl="1">
              <a:lnSpc>
                <a:spcPct val="125000"/>
              </a:lnSpc>
            </a:pPr>
            <a:r>
              <a:rPr lang="zh-CN" altLang="en-US" sz="1600" dirty="0">
                <a:latin typeface="+mn-ea"/>
                <a:ea typeface="+mn-ea"/>
              </a:rPr>
              <a:t>展示这种方法如何提高代码的可扩展性和可维护性</a:t>
            </a:r>
          </a:p>
          <a:p>
            <a:pPr>
              <a:lnSpc>
                <a:spcPct val="125000"/>
              </a:lnSpc>
            </a:pPr>
            <a:r>
              <a:rPr lang="zh-CN" altLang="en-US" sz="1800" dirty="0">
                <a:latin typeface="+mn-ea"/>
                <a:ea typeface="+mn-ea"/>
              </a:rPr>
              <a:t>提升代码质量：</a:t>
            </a:r>
          </a:p>
          <a:p>
            <a:pPr lvl="1">
              <a:lnSpc>
                <a:spcPct val="125000"/>
              </a:lnSpc>
            </a:pPr>
            <a:r>
              <a:rPr lang="zh-CN" altLang="en-US" sz="1600" dirty="0">
                <a:latin typeface="+mn-ea"/>
                <a:ea typeface="+mn-ea"/>
              </a:rPr>
              <a:t>强调通过数据抽离和代码分层策略，可以显著提升代码的可扩展性和可维护性</a:t>
            </a:r>
          </a:p>
          <a:p>
            <a:endParaRPr lang="zh-CN" altLang="en-US" dirty="0"/>
          </a:p>
        </p:txBody>
      </p:sp>
    </p:spTree>
    <p:extLst>
      <p:ext uri="{BB962C8B-B14F-4D97-AF65-F5344CB8AC3E}">
        <p14:creationId xmlns:p14="http://schemas.microsoft.com/office/powerpoint/2010/main" val="1826454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0055E-ED63-1016-FF7A-0FF9E269110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F7289EA-8BB7-0E75-57AB-8529C3FCADA6}"/>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面向对象项目实践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2.2 </a:t>
            </a:r>
            <a:r>
              <a:rPr lang="zh-CN" altLang="en-US" sz="2200" dirty="0">
                <a:latin typeface="方正兰亭黑简体" panose="02000000000000000000" pitchFamily="2" charset="-122"/>
                <a:cs typeface="+mn-ea"/>
                <a:sym typeface="Huawei Sans" panose="020C0503030203020204" pitchFamily="34" charset="0"/>
              </a:rPr>
              <a:t>表驱动提升扩展性</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3320800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97999-6358-F24C-F318-5EDAD2179047}"/>
              </a:ext>
            </a:extLst>
          </p:cNvPr>
          <p:cNvSpPr>
            <a:spLocks noGrp="1"/>
          </p:cNvSpPr>
          <p:nvPr>
            <p:ph type="title"/>
          </p:nvPr>
        </p:nvSpPr>
        <p:spPr>
          <a:xfrm>
            <a:off x="313414" y="233501"/>
            <a:ext cx="11540736" cy="724204"/>
          </a:xfrm>
        </p:spPr>
        <p:txBody>
          <a:bodyPr>
            <a:normAutofit/>
          </a:bodyPr>
          <a:lstStyle/>
          <a:p>
            <a:r>
              <a:rPr lang="zh-CN" altLang="en-US" sz="3200" dirty="0"/>
              <a:t>实验二完成后，应该已经在目录里创建</a:t>
            </a:r>
            <a:r>
              <a:rPr lang="en-US" altLang="zh-CN" sz="3200" dirty="0"/>
              <a:t>lab2-oop-support-F</a:t>
            </a:r>
            <a:r>
              <a:rPr lang="zh-CN" altLang="en-US" sz="3200" dirty="0"/>
              <a:t>分支</a:t>
            </a:r>
          </a:p>
        </p:txBody>
      </p:sp>
      <p:sp>
        <p:nvSpPr>
          <p:cNvPr id="6" name="文本框 5">
            <a:extLst>
              <a:ext uri="{FF2B5EF4-FFF2-40B4-BE49-F238E27FC236}">
                <a16:creationId xmlns:a16="http://schemas.microsoft.com/office/drawing/2014/main" id="{F5A89380-E54A-23EB-2E69-E6F526102DC7}"/>
              </a:ext>
            </a:extLst>
          </p:cNvPr>
          <p:cNvSpPr txBox="1"/>
          <p:nvPr/>
        </p:nvSpPr>
        <p:spPr>
          <a:xfrm>
            <a:off x="313413" y="4807100"/>
            <a:ext cx="11540736" cy="742639"/>
          </a:xfrm>
          <a:prstGeom prst="rect">
            <a:avLst/>
          </a:prstGeom>
          <a:solidFill>
            <a:schemeClr val="accent2">
              <a:lumMod val="40000"/>
              <a:lumOff val="60000"/>
            </a:schemeClr>
          </a:solidFill>
        </p:spPr>
        <p:txBody>
          <a:bodyPr wrap="square" rtlCol="0">
            <a:spAutoFit/>
          </a:bodyPr>
          <a:lstStyle/>
          <a:p>
            <a:r>
              <a:rPr lang="zh-CN" altLang="en-US" b="1" dirty="0"/>
              <a:t>如果没有对应分支，请打开</a:t>
            </a:r>
            <a:r>
              <a:rPr lang="en-US" altLang="zh-CN" b="1" dirty="0"/>
              <a:t>Terminal</a:t>
            </a:r>
            <a:r>
              <a:rPr lang="zh-CN" altLang="en-US" b="1" dirty="0"/>
              <a:t>，输入下面命令创建分支</a:t>
            </a:r>
            <a:endParaRPr lang="en-US" altLang="zh-CN" b="1" dirty="0"/>
          </a:p>
          <a:p>
            <a:pPr>
              <a:lnSpc>
                <a:spcPct val="150000"/>
              </a:lnSpc>
            </a:pPr>
            <a:r>
              <a:rPr lang="en-US" altLang="zh-CN" b="1" dirty="0"/>
              <a:t>git branch lab2-oop-support-F 			</a:t>
            </a:r>
            <a:endParaRPr lang="zh-CN" altLang="en-US" b="1" dirty="0"/>
          </a:p>
        </p:txBody>
      </p:sp>
      <p:pic>
        <p:nvPicPr>
          <p:cNvPr id="4" name="图片 3">
            <a:extLst>
              <a:ext uri="{FF2B5EF4-FFF2-40B4-BE49-F238E27FC236}">
                <a16:creationId xmlns:a16="http://schemas.microsoft.com/office/drawing/2014/main" id="{EB94682C-5C11-3EEB-4D08-C2A196227A16}"/>
              </a:ext>
            </a:extLst>
          </p:cNvPr>
          <p:cNvPicPr>
            <a:picLocks noChangeAspect="1"/>
          </p:cNvPicPr>
          <p:nvPr/>
        </p:nvPicPr>
        <p:blipFill>
          <a:blip r:embed="rId2"/>
          <a:stretch>
            <a:fillRect/>
          </a:stretch>
        </p:blipFill>
        <p:spPr>
          <a:xfrm>
            <a:off x="327188" y="957705"/>
            <a:ext cx="9435612" cy="3581244"/>
          </a:xfrm>
          <a:prstGeom prst="rect">
            <a:avLst/>
          </a:prstGeom>
        </p:spPr>
      </p:pic>
    </p:spTree>
    <p:extLst>
      <p:ext uri="{BB962C8B-B14F-4D97-AF65-F5344CB8AC3E}">
        <p14:creationId xmlns:p14="http://schemas.microsoft.com/office/powerpoint/2010/main" val="2811916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方正兰亭黑简体" panose="02000000000000000000" pitchFamily="2" charset="-122"/>
              </a:rPr>
              <a:t>课程实训需求</a:t>
            </a:r>
            <a:r>
              <a:rPr lang="en-US" altLang="zh-CN" dirty="0">
                <a:latin typeface="方正兰亭黑简体" panose="02000000000000000000" pitchFamily="2" charset="-122"/>
              </a:rPr>
              <a:t>2-2 </a:t>
            </a:r>
            <a:r>
              <a:rPr lang="zh-CN" altLang="en-US" dirty="0">
                <a:latin typeface="方正兰亭黑简体" panose="02000000000000000000" pitchFamily="2" charset="-122"/>
              </a:rPr>
              <a:t>支持倒车指令</a:t>
            </a:r>
          </a:p>
        </p:txBody>
      </p:sp>
      <p:sp>
        <p:nvSpPr>
          <p:cNvPr id="4" name="文本占位符 3"/>
          <p:cNvSpPr>
            <a:spLocks noGrp="1"/>
          </p:cNvSpPr>
          <p:nvPr>
            <p:ph type="body" sz="quarter" idx="4294967295"/>
          </p:nvPr>
        </p:nvSpPr>
        <p:spPr>
          <a:xfrm>
            <a:off x="731837" y="1086507"/>
            <a:ext cx="10728325" cy="4879975"/>
          </a:xfrm>
        </p:spPr>
        <p:txBody>
          <a:bodyPr/>
          <a:lstStyle/>
          <a:p>
            <a:pPr marL="0" indent="0">
              <a:spcBef>
                <a:spcPts val="600"/>
              </a:spcBef>
              <a:buNone/>
            </a:pPr>
            <a:r>
              <a:rPr lang="en-US" altLang="zh-CN" sz="2200" b="1" dirty="0">
                <a:latin typeface="方正兰亭黑简体" panose="02000000000000000000" pitchFamily="2" charset="-122"/>
                <a:ea typeface="方正兰亭黑简体" panose="02000000000000000000" pitchFamily="2" charset="-122"/>
              </a:rPr>
              <a:t>Executor</a:t>
            </a:r>
            <a:r>
              <a:rPr lang="zh-CN" altLang="en-US" sz="2200" b="1" dirty="0">
                <a:latin typeface="方正兰亭黑简体" panose="02000000000000000000" pitchFamily="2" charset="-122"/>
                <a:ea typeface="方正兰亭黑简体" panose="02000000000000000000" pitchFamily="2" charset="-122"/>
              </a:rPr>
              <a:t>组件增加执行倒车指令：</a:t>
            </a:r>
            <a:endParaRPr lang="en-US" altLang="zh-CN" sz="2200" b="1" dirty="0">
              <a:latin typeface="方正兰亭黑简体" panose="02000000000000000000" pitchFamily="2" charset="-122"/>
            </a:endParaRPr>
          </a:p>
          <a:p>
            <a:pPr marL="0" indent="0">
              <a:spcBef>
                <a:spcPts val="600"/>
              </a:spcBef>
              <a:buNone/>
            </a:pPr>
            <a:r>
              <a:rPr lang="en-US" altLang="zh-CN" sz="1800" b="1" dirty="0">
                <a:latin typeface="方正兰亭黑简体" panose="02000000000000000000" pitchFamily="2" charset="-122"/>
              </a:rPr>
              <a:t>B: </a:t>
            </a:r>
            <a:r>
              <a:rPr lang="zh-CN" altLang="en-US" sz="1800" b="1" dirty="0">
                <a:latin typeface="方正兰亭黑简体" panose="02000000000000000000" pitchFamily="2" charset="-122"/>
              </a:rPr>
              <a:t>倒车指令，接收到该指令，车进入倒车状态，该状态下：</a:t>
            </a:r>
          </a:p>
          <a:p>
            <a:pPr marL="638175" lvl="1" indent="-285750">
              <a:spcBef>
                <a:spcPts val="600"/>
              </a:spcBef>
              <a:buFont typeface="Wingdings" panose="05000000000000000000" pitchFamily="2" charset="2"/>
              <a:buChar char="l"/>
            </a:pPr>
            <a:r>
              <a:rPr lang="en-US" altLang="zh-CN" sz="1600" dirty="0">
                <a:latin typeface="方正兰亭黑简体" panose="02000000000000000000" pitchFamily="2" charset="-122"/>
              </a:rPr>
              <a:t>M</a:t>
            </a:r>
            <a:r>
              <a:rPr lang="zh-CN" altLang="en-US" sz="1600" dirty="0">
                <a:latin typeface="方正兰亭黑简体" panose="02000000000000000000" pitchFamily="2" charset="-122"/>
              </a:rPr>
              <a:t>：在当前朝向上后退一格，朝向不变。注：比如朝向为</a:t>
            </a:r>
            <a:r>
              <a:rPr lang="en-US" altLang="zh-CN" sz="1600" dirty="0">
                <a:latin typeface="方正兰亭黑简体" panose="02000000000000000000" pitchFamily="2" charset="-122"/>
              </a:rPr>
              <a:t>N</a:t>
            </a:r>
            <a:r>
              <a:rPr lang="zh-CN" altLang="en-US" sz="1600" dirty="0">
                <a:latin typeface="方正兰亭黑简体" panose="02000000000000000000" pitchFamily="2" charset="-122"/>
              </a:rPr>
              <a:t>时收到</a:t>
            </a:r>
            <a:r>
              <a:rPr lang="en-US" altLang="zh-CN" sz="1600" dirty="0">
                <a:latin typeface="方正兰亭黑简体" panose="02000000000000000000" pitchFamily="2" charset="-122"/>
              </a:rPr>
              <a:t>M</a:t>
            </a:r>
            <a:r>
              <a:rPr lang="zh-CN" altLang="en-US" sz="1600" dirty="0">
                <a:latin typeface="方正兰亭黑简体" panose="02000000000000000000" pitchFamily="2" charset="-122"/>
              </a:rPr>
              <a:t>指令，</a:t>
            </a:r>
            <a:r>
              <a:rPr lang="en-US" altLang="zh-CN" sz="1600" dirty="0">
                <a:latin typeface="方正兰亭黑简体" panose="02000000000000000000" pitchFamily="2" charset="-122"/>
              </a:rPr>
              <a:t>y</a:t>
            </a:r>
            <a:r>
              <a:rPr lang="zh-CN" altLang="en-US" sz="1600" dirty="0">
                <a:latin typeface="方正兰亭黑简体" panose="02000000000000000000" pitchFamily="2" charset="-122"/>
              </a:rPr>
              <a:t>坐标减</a:t>
            </a:r>
            <a:r>
              <a:rPr lang="en-US" altLang="zh-CN" sz="1600" dirty="0">
                <a:latin typeface="方正兰亭黑简体" panose="02000000000000000000" pitchFamily="2" charset="-122"/>
              </a:rPr>
              <a:t>1</a:t>
            </a:r>
            <a:r>
              <a:rPr lang="zh-CN" altLang="en-US" sz="1600" dirty="0">
                <a:latin typeface="方正兰亭黑简体" panose="02000000000000000000" pitchFamily="2" charset="-122"/>
              </a:rPr>
              <a:t>，朝向保持</a:t>
            </a:r>
            <a:r>
              <a:rPr lang="en-US" altLang="zh-CN" sz="1600" dirty="0">
                <a:latin typeface="方正兰亭黑简体" panose="02000000000000000000" pitchFamily="2" charset="-122"/>
              </a:rPr>
              <a:t>N</a:t>
            </a:r>
            <a:endParaRPr lang="zh-CN" altLang="en-US" sz="1600" dirty="0">
              <a:latin typeface="方正兰亭黑简体" panose="02000000000000000000" pitchFamily="2" charset="-122"/>
            </a:endParaRPr>
          </a:p>
          <a:p>
            <a:pPr marL="638175" lvl="1" indent="-285750">
              <a:spcBef>
                <a:spcPts val="600"/>
              </a:spcBef>
              <a:buFont typeface="Wingdings" panose="05000000000000000000" pitchFamily="2" charset="2"/>
              <a:buChar char="l"/>
            </a:pPr>
            <a:r>
              <a:rPr lang="en-US" altLang="zh-CN" sz="1600" dirty="0">
                <a:latin typeface="方正兰亭黑简体" panose="02000000000000000000" pitchFamily="2" charset="-122"/>
              </a:rPr>
              <a:t>L</a:t>
            </a:r>
            <a:r>
              <a:rPr lang="zh-CN" altLang="en-US" sz="1600" dirty="0">
                <a:latin typeface="方正兰亭黑简体" panose="02000000000000000000" pitchFamily="2" charset="-122"/>
              </a:rPr>
              <a:t>：右转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度，位置不变</a:t>
            </a:r>
          </a:p>
          <a:p>
            <a:pPr marL="638175" lvl="1" indent="-285750">
              <a:spcBef>
                <a:spcPts val="600"/>
              </a:spcBef>
              <a:buFont typeface="Wingdings" panose="05000000000000000000" pitchFamily="2" charset="2"/>
              <a:buChar char="l"/>
            </a:pPr>
            <a:r>
              <a:rPr lang="en-US" altLang="zh-CN" sz="1600" dirty="0">
                <a:latin typeface="方正兰亭黑简体" panose="02000000000000000000" pitchFamily="2" charset="-122"/>
              </a:rPr>
              <a:t>R</a:t>
            </a:r>
            <a:r>
              <a:rPr lang="zh-CN" altLang="en-US" sz="1600" dirty="0">
                <a:latin typeface="方正兰亭黑简体" panose="02000000000000000000" pitchFamily="2" charset="-122"/>
              </a:rPr>
              <a:t>：左转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度，位置不变</a:t>
            </a:r>
            <a:endParaRPr lang="en-US" altLang="zh-CN" sz="1600" dirty="0">
              <a:latin typeface="方正兰亭黑简体" panose="02000000000000000000" pitchFamily="2" charset="-122"/>
            </a:endParaRPr>
          </a:p>
          <a:p>
            <a:pPr marL="0" indent="0">
              <a:spcBef>
                <a:spcPts val="600"/>
              </a:spcBef>
              <a:buFont typeface="Wingdings" panose="05000000000000000000" pitchFamily="2" charset="2"/>
              <a:buNone/>
            </a:pPr>
            <a:r>
              <a:rPr lang="en-US" altLang="zh-CN" sz="1800" b="1" dirty="0">
                <a:latin typeface="方正兰亭黑简体" panose="02000000000000000000" pitchFamily="2" charset="-122"/>
              </a:rPr>
              <a:t>B</a:t>
            </a:r>
            <a:r>
              <a:rPr lang="zh-CN" altLang="en-US" sz="1800" b="1" dirty="0">
                <a:latin typeface="方正兰亭黑简体" panose="02000000000000000000" pitchFamily="2" charset="-122"/>
              </a:rPr>
              <a:t>和</a:t>
            </a:r>
            <a:r>
              <a:rPr lang="en-US" altLang="zh-CN" sz="1800" b="1" dirty="0">
                <a:latin typeface="方正兰亭黑简体" panose="02000000000000000000" pitchFamily="2" charset="-122"/>
              </a:rPr>
              <a:t>F</a:t>
            </a:r>
            <a:r>
              <a:rPr lang="zh-CN" altLang="en-US" sz="1800" b="1" dirty="0">
                <a:latin typeface="方正兰亭黑简体" panose="02000000000000000000" pitchFamily="2" charset="-122"/>
              </a:rPr>
              <a:t>两个状态可以叠加，叠加状态下：</a:t>
            </a:r>
          </a:p>
          <a:p>
            <a:pPr marL="638175" lvl="1" indent="-285750" defTabSz="914034">
              <a:spcBef>
                <a:spcPts val="600"/>
              </a:spcBef>
              <a:buFont typeface="Wingdings" panose="05000000000000000000" pitchFamily="2" charset="2"/>
              <a:buChar char="l"/>
            </a:pPr>
            <a:r>
              <a:rPr lang="en-US" altLang="zh-CN" sz="1600" dirty="0">
                <a:latin typeface="方正兰亭黑简体" panose="02000000000000000000" pitchFamily="2" charset="-122"/>
              </a:rPr>
              <a:t>M</a:t>
            </a:r>
            <a:r>
              <a:rPr lang="zh-CN" altLang="en-US" sz="1600" dirty="0">
                <a:latin typeface="方正兰亭黑简体" panose="02000000000000000000" pitchFamily="2" charset="-122"/>
              </a:rPr>
              <a:t>：倒退</a:t>
            </a:r>
            <a:r>
              <a:rPr lang="en-US" altLang="zh-CN" sz="1600" dirty="0">
                <a:latin typeface="方正兰亭黑简体" panose="02000000000000000000" pitchFamily="2" charset="-122"/>
              </a:rPr>
              <a:t>2</a:t>
            </a:r>
            <a:r>
              <a:rPr lang="zh-CN" altLang="en-US" sz="1600" dirty="0">
                <a:latin typeface="方正兰亭黑简体" panose="02000000000000000000" pitchFamily="2" charset="-122"/>
              </a:rPr>
              <a:t>格（不能跳跃，只能一格一格后退）</a:t>
            </a:r>
          </a:p>
          <a:p>
            <a:pPr marL="638175" lvl="1" indent="-285750" defTabSz="914034">
              <a:spcBef>
                <a:spcPts val="600"/>
              </a:spcBef>
              <a:buFont typeface="Wingdings" panose="05000000000000000000" pitchFamily="2" charset="2"/>
              <a:buChar char="l"/>
            </a:pPr>
            <a:r>
              <a:rPr lang="en-US" altLang="zh-CN" sz="1600" dirty="0">
                <a:latin typeface="方正兰亭黑简体" panose="02000000000000000000" pitchFamily="2" charset="-122"/>
              </a:rPr>
              <a:t>L</a:t>
            </a:r>
            <a:r>
              <a:rPr lang="zh-CN" altLang="en-US" sz="1600" dirty="0">
                <a:latin typeface="方正兰亭黑简体" panose="02000000000000000000" pitchFamily="2" charset="-122"/>
              </a:rPr>
              <a:t>：先倒退一格，然后右转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a:t>
            </a:r>
          </a:p>
          <a:p>
            <a:pPr marL="638175" lvl="1" indent="-285750" defTabSz="914034">
              <a:spcBef>
                <a:spcPts val="600"/>
              </a:spcBef>
              <a:buFont typeface="Wingdings" panose="05000000000000000000" pitchFamily="2" charset="2"/>
              <a:buChar char="l"/>
            </a:pPr>
            <a:r>
              <a:rPr lang="en-US" altLang="zh-CN" sz="1600" dirty="0">
                <a:latin typeface="方正兰亭黑简体" panose="02000000000000000000" pitchFamily="2" charset="-122"/>
              </a:rPr>
              <a:t>R</a:t>
            </a:r>
            <a:r>
              <a:rPr lang="zh-CN" altLang="en-US" sz="1600" dirty="0">
                <a:latin typeface="方正兰亭黑简体" panose="02000000000000000000" pitchFamily="2" charset="-122"/>
              </a:rPr>
              <a:t>：先倒退一格，然后左转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a:t>
            </a:r>
          </a:p>
          <a:p>
            <a:pPr marL="0" indent="0">
              <a:spcBef>
                <a:spcPts val="600"/>
              </a:spcBef>
              <a:buFont typeface="Wingdings" panose="05000000000000000000" pitchFamily="2" charset="2"/>
              <a:buNone/>
            </a:pPr>
            <a:r>
              <a:rPr lang="zh-CN" altLang="en-US" sz="1800" b="1" dirty="0">
                <a:latin typeface="方正兰亭黑简体" panose="02000000000000000000" pitchFamily="2" charset="-122"/>
              </a:rPr>
              <a:t>再接收一次</a:t>
            </a:r>
            <a:r>
              <a:rPr lang="en-US" altLang="zh-CN" sz="1800" b="1" dirty="0">
                <a:latin typeface="方正兰亭黑简体" panose="02000000000000000000" pitchFamily="2" charset="-122"/>
              </a:rPr>
              <a:t>B</a:t>
            </a:r>
            <a:r>
              <a:rPr lang="zh-CN" altLang="en-US" sz="1800" b="1" dirty="0">
                <a:latin typeface="方正兰亭黑简体" panose="02000000000000000000" pitchFamily="2" charset="-122"/>
              </a:rPr>
              <a:t>指令，对应的状态取消</a:t>
            </a:r>
          </a:p>
          <a:p>
            <a:pPr marL="638175" lvl="1" indent="-285750">
              <a:spcBef>
                <a:spcPts val="600"/>
              </a:spcBef>
              <a:buFont typeface="Wingdings" panose="05000000000000000000" pitchFamily="2" charset="2"/>
              <a:buChar char="l"/>
            </a:pPr>
            <a:endParaRPr lang="zh-CN" altLang="en-US" sz="1600" dirty="0">
              <a:latin typeface="方正兰亭黑简体" panose="02000000000000000000" pitchFamily="2" charset="-122"/>
            </a:endParaRPr>
          </a:p>
        </p:txBody>
      </p:sp>
    </p:spTree>
    <p:extLst>
      <p:ext uri="{BB962C8B-B14F-4D97-AF65-F5344CB8AC3E}">
        <p14:creationId xmlns:p14="http://schemas.microsoft.com/office/powerpoint/2010/main" val="201727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9E8BF61-560C-5DFC-0CC5-30911A7FA110}"/>
              </a:ext>
            </a:extLst>
          </p:cNvPr>
          <p:cNvPicPr>
            <a:picLocks noChangeAspect="1"/>
          </p:cNvPicPr>
          <p:nvPr/>
        </p:nvPicPr>
        <p:blipFill>
          <a:blip r:embed="rId2"/>
          <a:stretch>
            <a:fillRect/>
          </a:stretch>
        </p:blipFill>
        <p:spPr>
          <a:xfrm>
            <a:off x="726891" y="906043"/>
            <a:ext cx="6564399" cy="3963411"/>
          </a:xfrm>
          <a:prstGeom prst="rect">
            <a:avLst/>
          </a:prstGeom>
        </p:spPr>
      </p:pic>
      <p:sp>
        <p:nvSpPr>
          <p:cNvPr id="2" name="标题 1">
            <a:extLst>
              <a:ext uri="{FF2B5EF4-FFF2-40B4-BE49-F238E27FC236}">
                <a16:creationId xmlns:a16="http://schemas.microsoft.com/office/drawing/2014/main" id="{10A7EA23-568D-4349-8AE9-4DE888BFEF45}"/>
              </a:ext>
            </a:extLst>
          </p:cNvPr>
          <p:cNvSpPr>
            <a:spLocks noGrp="1"/>
          </p:cNvSpPr>
          <p:nvPr>
            <p:ph type="title"/>
          </p:nvPr>
        </p:nvSpPr>
        <p:spPr>
          <a:xfrm>
            <a:off x="731837" y="198920"/>
            <a:ext cx="10728325" cy="497095"/>
          </a:xfrm>
        </p:spPr>
        <p:txBody>
          <a:bodyPr/>
          <a:lstStyle/>
          <a:p>
            <a:r>
              <a:rPr lang="zh-CN" altLang="en-US" dirty="0"/>
              <a:t>面向对象编程：</a:t>
            </a:r>
            <a:r>
              <a:rPr lang="en-US" altLang="zh-CN" dirty="0">
                <a:latin typeface="+mn-ea"/>
                <a:ea typeface="+mn-ea"/>
              </a:rPr>
              <a:t>B</a:t>
            </a:r>
            <a:r>
              <a:rPr lang="zh-CN" altLang="en-US" dirty="0">
                <a:latin typeface="+mn-ea"/>
                <a:ea typeface="+mn-ea"/>
              </a:rPr>
              <a:t>指令对指令处理结构的扩展性诉求分析</a:t>
            </a:r>
          </a:p>
        </p:txBody>
      </p:sp>
      <p:sp>
        <p:nvSpPr>
          <p:cNvPr id="3" name="文本占位符 1">
            <a:extLst>
              <a:ext uri="{FF2B5EF4-FFF2-40B4-BE49-F238E27FC236}">
                <a16:creationId xmlns:a16="http://schemas.microsoft.com/office/drawing/2014/main" id="{C6E188C4-C176-4FCA-94B5-E63E818CD165}"/>
              </a:ext>
            </a:extLst>
          </p:cNvPr>
          <p:cNvSpPr txBox="1">
            <a:spLocks/>
          </p:cNvSpPr>
          <p:nvPr/>
        </p:nvSpPr>
        <p:spPr>
          <a:xfrm>
            <a:off x="7576702" y="904761"/>
            <a:ext cx="3883460" cy="487980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85750" indent="-285750">
              <a:lnSpc>
                <a:spcPct val="150000"/>
              </a:lnSpc>
            </a:pPr>
            <a:r>
              <a:rPr lang="zh-CN" altLang="en-US" sz="2000" dirty="0">
                <a:latin typeface="方正兰亭黑简体" panose="02000000000000000000" pitchFamily="2" charset="-122"/>
              </a:rPr>
              <a:t>通过封装、多态特性的应用，完成了指令处理结构的建立</a:t>
            </a:r>
            <a:endParaRPr lang="en-US" altLang="zh-CN" sz="2000" dirty="0">
              <a:latin typeface="方正兰亭黑简体" panose="02000000000000000000" pitchFamily="2" charset="-122"/>
            </a:endParaRPr>
          </a:p>
          <a:p>
            <a:pPr marL="285750" indent="-285750">
              <a:lnSpc>
                <a:spcPct val="150000"/>
              </a:lnSpc>
            </a:pPr>
            <a:r>
              <a:rPr lang="en-US" altLang="zh-CN" sz="2000" dirty="0">
                <a:latin typeface="方正兰亭黑简体" panose="02000000000000000000" pitchFamily="2" charset="-122"/>
              </a:rPr>
              <a:t>B</a:t>
            </a:r>
            <a:r>
              <a:rPr lang="zh-CN" altLang="en-US" sz="2000" dirty="0">
                <a:latin typeface="方正兰亭黑简体" panose="02000000000000000000" pitchFamily="2" charset="-122"/>
              </a:rPr>
              <a:t>指令的处理，依然需要修改指令处理主干逻辑</a:t>
            </a:r>
          </a:p>
        </p:txBody>
      </p:sp>
      <p:cxnSp>
        <p:nvCxnSpPr>
          <p:cNvPr id="4" name="直接连接符 74">
            <a:extLst>
              <a:ext uri="{FF2B5EF4-FFF2-40B4-BE49-F238E27FC236}">
                <a16:creationId xmlns:a16="http://schemas.microsoft.com/office/drawing/2014/main" id="{E5AB5A31-96AC-443D-A478-96AF5B95B154}"/>
              </a:ext>
            </a:extLst>
          </p:cNvPr>
          <p:cNvCxnSpPr>
            <a:cxnSpLocks/>
          </p:cNvCxnSpPr>
          <p:nvPr/>
        </p:nvCxnSpPr>
        <p:spPr bwMode="auto">
          <a:xfrm>
            <a:off x="7453744" y="906043"/>
            <a:ext cx="0" cy="3963411"/>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7" name="圆角矩形 13">
            <a:extLst>
              <a:ext uri="{FF2B5EF4-FFF2-40B4-BE49-F238E27FC236}">
                <a16:creationId xmlns:a16="http://schemas.microsoft.com/office/drawing/2014/main" id="{28E54277-9FA8-4470-ADC2-2681B26E2872}"/>
              </a:ext>
            </a:extLst>
          </p:cNvPr>
          <p:cNvSpPr/>
          <p:nvPr/>
        </p:nvSpPr>
        <p:spPr bwMode="auto">
          <a:xfrm>
            <a:off x="1465634" y="2643084"/>
            <a:ext cx="4725846" cy="78591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0" name="文本占位符 3">
            <a:extLst>
              <a:ext uri="{FF2B5EF4-FFF2-40B4-BE49-F238E27FC236}">
                <a16:creationId xmlns:a16="http://schemas.microsoft.com/office/drawing/2014/main" id="{EF4B741C-B03D-ED81-0CF0-888846C61FE1}"/>
              </a:ext>
            </a:extLst>
          </p:cNvPr>
          <p:cNvSpPr txBox="1">
            <a:spLocks/>
          </p:cNvSpPr>
          <p:nvPr/>
        </p:nvSpPr>
        <p:spPr bwMode="auto">
          <a:xfrm>
            <a:off x="726891" y="5103697"/>
            <a:ext cx="10733271" cy="68086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l">
              <a:buNone/>
            </a:pPr>
            <a:r>
              <a:rPr lang="zh-CN" altLang="en-US" dirty="0">
                <a:solidFill>
                  <a:srgbClr val="FF0000"/>
                </a:solidFill>
                <a:cs typeface="+mn-cs"/>
              </a:rPr>
              <a:t>先不要着急进行代码实现，目前的代码仍然可以进一步优化</a:t>
            </a:r>
          </a:p>
        </p:txBody>
      </p:sp>
    </p:spTree>
    <p:extLst>
      <p:ext uri="{BB962C8B-B14F-4D97-AF65-F5344CB8AC3E}">
        <p14:creationId xmlns:p14="http://schemas.microsoft.com/office/powerpoint/2010/main" val="343970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面向对象编程：表驱动简介</a:t>
            </a:r>
          </a:p>
        </p:txBody>
      </p:sp>
      <p:sp>
        <p:nvSpPr>
          <p:cNvPr id="4" name="文本占位符 3"/>
          <p:cNvSpPr>
            <a:spLocks noGrp="1"/>
          </p:cNvSpPr>
          <p:nvPr>
            <p:ph type="body" sz="quarter" idx="10"/>
          </p:nvPr>
        </p:nvSpPr>
        <p:spPr>
          <a:xfrm>
            <a:off x="647755" y="1163364"/>
            <a:ext cx="10728326" cy="4879805"/>
          </a:xfrm>
        </p:spPr>
        <p:txBody>
          <a:bodyPr/>
          <a:lstStyle/>
          <a:p>
            <a:r>
              <a:rPr lang="zh-CN" altLang="en-US" sz="2200" dirty="0">
                <a:latin typeface="方正兰亭黑简体" panose="02000000000000000000" pitchFamily="2" charset="-122"/>
              </a:rPr>
              <a:t>在</a:t>
            </a:r>
            <a:r>
              <a:rPr lang="en-US" altLang="zh-CN" sz="2200" dirty="0">
                <a:latin typeface="方正兰亭黑简体" panose="02000000000000000000" pitchFamily="2" charset="-122"/>
              </a:rPr>
              <a:t>C++</a:t>
            </a:r>
            <a:r>
              <a:rPr lang="zh-CN" altLang="en-US" sz="2200" dirty="0">
                <a:latin typeface="方正兰亭黑简体" panose="02000000000000000000" pitchFamily="2" charset="-122"/>
              </a:rPr>
              <a:t>中，可以使用</a:t>
            </a:r>
            <a:r>
              <a:rPr lang="en-US" altLang="zh-CN" sz="2200" dirty="0">
                <a:latin typeface="方正兰亭黑简体" panose="02000000000000000000" pitchFamily="2" charset="-122"/>
              </a:rPr>
              <a:t>std::map</a:t>
            </a:r>
            <a:r>
              <a:rPr lang="zh-CN" altLang="en-US" sz="2200" dirty="0">
                <a:latin typeface="方正兰亭黑简体" panose="02000000000000000000" pitchFamily="2" charset="-122"/>
              </a:rPr>
              <a:t>来存储键值对，其中键是条件，值是对应的处理函数或者对象</a:t>
            </a:r>
            <a:endParaRPr lang="en-US" altLang="zh-CN" sz="2200" dirty="0">
              <a:latin typeface="方正兰亭黑简体" panose="02000000000000000000" pitchFamily="2" charset="-122"/>
            </a:endParaRPr>
          </a:p>
          <a:p>
            <a:r>
              <a:rPr lang="zh-CN" altLang="en-US" sz="2200" dirty="0">
                <a:latin typeface="方正兰亭黑简体" panose="02000000000000000000" pitchFamily="2" charset="-122"/>
              </a:rPr>
              <a:t>表驱动的优势：</a:t>
            </a:r>
            <a:endParaRPr lang="en-US" altLang="zh-CN" sz="2200" dirty="0">
              <a:latin typeface="方正兰亭黑简体" panose="02000000000000000000" pitchFamily="2" charset="-122"/>
            </a:endParaRPr>
          </a:p>
          <a:p>
            <a:pPr lvl="1"/>
            <a:r>
              <a:rPr lang="zh-CN" altLang="en-US" sz="2000" dirty="0">
                <a:latin typeface="方正兰亭黑简体" panose="02000000000000000000" pitchFamily="2" charset="-122"/>
              </a:rPr>
              <a:t>简化代码逻辑：避免了大量的条件语句，使代码更易读</a:t>
            </a:r>
            <a:endParaRPr lang="en-US" altLang="zh-CN" sz="2000" dirty="0">
              <a:latin typeface="方正兰亭黑简体" panose="02000000000000000000" pitchFamily="2" charset="-122"/>
            </a:endParaRPr>
          </a:p>
          <a:p>
            <a:pPr lvl="1"/>
            <a:r>
              <a:rPr lang="zh-CN" altLang="en-US" sz="2000" dirty="0">
                <a:latin typeface="方正兰亭黑简体" panose="02000000000000000000" pitchFamily="2" charset="-122"/>
              </a:rPr>
              <a:t>易于扩展：添加新的条件或和处理函数时，只需要更新表格，而不需要修改现有的逻辑</a:t>
            </a:r>
            <a:endParaRPr lang="en-US" altLang="zh-CN" sz="2000" dirty="0">
              <a:latin typeface="方正兰亭黑简体" panose="02000000000000000000" pitchFamily="2" charset="-122"/>
            </a:endParaRPr>
          </a:p>
          <a:p>
            <a:pPr lvl="1"/>
            <a:r>
              <a:rPr lang="zh-CN" altLang="en-US" sz="2000" dirty="0">
                <a:latin typeface="方正兰亭黑简体" panose="02000000000000000000" pitchFamily="2" charset="-122"/>
              </a:rPr>
              <a:t>提高可维护性：逻辑和数据分离，便于维护和调试</a:t>
            </a:r>
          </a:p>
        </p:txBody>
      </p:sp>
    </p:spTree>
    <p:extLst>
      <p:ext uri="{BB962C8B-B14F-4D97-AF65-F5344CB8AC3E}">
        <p14:creationId xmlns:p14="http://schemas.microsoft.com/office/powerpoint/2010/main" val="3519465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面向对象编程：应用表驱动消减圈复杂度，功能代码实现</a:t>
            </a:r>
          </a:p>
        </p:txBody>
      </p:sp>
      <p:pic>
        <p:nvPicPr>
          <p:cNvPr id="4" name="图片 3">
            <a:extLst>
              <a:ext uri="{FF2B5EF4-FFF2-40B4-BE49-F238E27FC236}">
                <a16:creationId xmlns:a16="http://schemas.microsoft.com/office/drawing/2014/main" id="{39EA2E48-DDF0-3A8A-5637-99F690D8EB9D}"/>
              </a:ext>
            </a:extLst>
          </p:cNvPr>
          <p:cNvPicPr>
            <a:picLocks noChangeAspect="1"/>
          </p:cNvPicPr>
          <p:nvPr/>
        </p:nvPicPr>
        <p:blipFill>
          <a:blip r:embed="rId3"/>
          <a:stretch>
            <a:fillRect/>
          </a:stretch>
        </p:blipFill>
        <p:spPr>
          <a:xfrm>
            <a:off x="731838" y="1574016"/>
            <a:ext cx="7138062" cy="4006133"/>
          </a:xfrm>
          <a:prstGeom prst="rect">
            <a:avLst/>
          </a:prstGeom>
        </p:spPr>
      </p:pic>
      <p:sp>
        <p:nvSpPr>
          <p:cNvPr id="5" name="圆角矩形 13">
            <a:extLst>
              <a:ext uri="{FF2B5EF4-FFF2-40B4-BE49-F238E27FC236}">
                <a16:creationId xmlns:a16="http://schemas.microsoft.com/office/drawing/2014/main" id="{FEB386CD-F3AD-8B8D-37C7-5DC1D56C278C}"/>
              </a:ext>
            </a:extLst>
          </p:cNvPr>
          <p:cNvSpPr/>
          <p:nvPr/>
        </p:nvSpPr>
        <p:spPr bwMode="auto">
          <a:xfrm>
            <a:off x="1182812" y="2507084"/>
            <a:ext cx="5901033" cy="32045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圆角矩形 13">
            <a:extLst>
              <a:ext uri="{FF2B5EF4-FFF2-40B4-BE49-F238E27FC236}">
                <a16:creationId xmlns:a16="http://schemas.microsoft.com/office/drawing/2014/main" id="{4E3A281E-6B79-3B8A-3E22-B2DE5FAB81E7}"/>
              </a:ext>
            </a:extLst>
          </p:cNvPr>
          <p:cNvSpPr/>
          <p:nvPr/>
        </p:nvSpPr>
        <p:spPr bwMode="auto">
          <a:xfrm>
            <a:off x="3292102" y="3863533"/>
            <a:ext cx="2017533" cy="32045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8" name="圆角矩形 13">
            <a:extLst>
              <a:ext uri="{FF2B5EF4-FFF2-40B4-BE49-F238E27FC236}">
                <a16:creationId xmlns:a16="http://schemas.microsoft.com/office/drawing/2014/main" id="{1E75CD83-E840-DB08-4EF6-B219BF4EB4D0}"/>
              </a:ext>
            </a:extLst>
          </p:cNvPr>
          <p:cNvSpPr/>
          <p:nvPr/>
        </p:nvSpPr>
        <p:spPr bwMode="auto">
          <a:xfrm>
            <a:off x="2697853" y="4319684"/>
            <a:ext cx="1537347" cy="32045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FBF8944E-A843-7A5F-862E-3BFF21AF158E}"/>
              </a:ext>
            </a:extLst>
          </p:cNvPr>
          <p:cNvSpPr/>
          <p:nvPr/>
        </p:nvSpPr>
        <p:spPr>
          <a:xfrm>
            <a:off x="7869900" y="1398769"/>
            <a:ext cx="3083855" cy="485983"/>
          </a:xfrm>
          <a:prstGeom prst="wedgeRectCallout">
            <a:avLst>
              <a:gd name="adj1" fmla="val -86646"/>
              <a:gd name="adj2" fmla="val 16503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建立指令和对应操作类的映射</a:t>
            </a:r>
          </a:p>
        </p:txBody>
      </p:sp>
      <p:sp>
        <p:nvSpPr>
          <p:cNvPr id="11" name="对话气泡: 矩形 10">
            <a:extLst>
              <a:ext uri="{FF2B5EF4-FFF2-40B4-BE49-F238E27FC236}">
                <a16:creationId xmlns:a16="http://schemas.microsoft.com/office/drawing/2014/main" id="{9D3AEF04-FEDD-420C-5DB1-2C145D36D95E}"/>
              </a:ext>
            </a:extLst>
          </p:cNvPr>
          <p:cNvSpPr/>
          <p:nvPr/>
        </p:nvSpPr>
        <p:spPr>
          <a:xfrm>
            <a:off x="5630919" y="3077580"/>
            <a:ext cx="3634700" cy="485983"/>
          </a:xfrm>
          <a:prstGeom prst="wedgeRectCallout">
            <a:avLst>
              <a:gd name="adj1" fmla="val -55580"/>
              <a:gd name="adj2" fmla="val 11515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通过表驱动避免了冗长的</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if-else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语句</a:t>
            </a:r>
          </a:p>
        </p:txBody>
      </p:sp>
      <p:sp>
        <p:nvSpPr>
          <p:cNvPr id="12" name="对话气泡: 矩形 11">
            <a:extLst>
              <a:ext uri="{FF2B5EF4-FFF2-40B4-BE49-F238E27FC236}">
                <a16:creationId xmlns:a16="http://schemas.microsoft.com/office/drawing/2014/main" id="{A485AE54-69FE-4770-A9D5-38A2C73B4820}"/>
              </a:ext>
            </a:extLst>
          </p:cNvPr>
          <p:cNvSpPr/>
          <p:nvPr/>
        </p:nvSpPr>
        <p:spPr>
          <a:xfrm>
            <a:off x="5884307" y="4143797"/>
            <a:ext cx="5859674" cy="923330"/>
          </a:xfrm>
          <a:prstGeom prst="wedgeRectCallout">
            <a:avLst>
              <a:gd name="adj1" fmla="val -73382"/>
              <a:gd name="adj2" fmla="val -1903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查找失败会返回</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cmderMap.end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查找成功会返回指针，其中</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first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指向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key</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second</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指向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value</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13" name="文本框 12">
            <a:extLst>
              <a:ext uri="{FF2B5EF4-FFF2-40B4-BE49-F238E27FC236}">
                <a16:creationId xmlns:a16="http://schemas.microsoft.com/office/drawing/2014/main" id="{A5DBE01D-3EED-C3CA-F285-630F603BF419}"/>
              </a:ext>
            </a:extLst>
          </p:cNvPr>
          <p:cNvSpPr txBox="1"/>
          <p:nvPr/>
        </p:nvSpPr>
        <p:spPr>
          <a:xfrm>
            <a:off x="731837" y="5366738"/>
            <a:ext cx="11012144" cy="923330"/>
          </a:xfrm>
          <a:prstGeom prst="rect">
            <a:avLst/>
          </a:prstGeom>
          <a:solidFill>
            <a:schemeClr val="accent2">
              <a:lumMod val="40000"/>
              <a:lumOff val="60000"/>
            </a:schemeClr>
          </a:solidFill>
        </p:spPr>
        <p:txBody>
          <a:bodyPr wrap="square" rtlCol="0">
            <a:spAutoFit/>
          </a:bodyPr>
          <a:lstStyle/>
          <a:p>
            <a:r>
              <a:rPr lang="zh-CN" altLang="en-US" b="1" dirty="0"/>
              <a:t>请大家自动添加</a:t>
            </a:r>
            <a:r>
              <a:rPr lang="en-US" altLang="zh-CN" b="1" dirty="0"/>
              <a:t>L</a:t>
            </a:r>
            <a:r>
              <a:rPr lang="zh-CN" altLang="en-US" b="1" dirty="0"/>
              <a:t>、</a:t>
            </a:r>
            <a:r>
              <a:rPr lang="en-US" altLang="zh-CN" b="1" dirty="0"/>
              <a:t>R</a:t>
            </a:r>
            <a:r>
              <a:rPr lang="zh-CN" altLang="en-US" b="1" dirty="0"/>
              <a:t>、</a:t>
            </a:r>
            <a:r>
              <a:rPr lang="en-US" altLang="zh-CN" b="1" dirty="0"/>
              <a:t>F</a:t>
            </a:r>
            <a:r>
              <a:rPr lang="zh-CN" altLang="en-US" b="1" dirty="0"/>
              <a:t>指令的表驱动映射，编译运行验证后，代码及时入库</a:t>
            </a:r>
            <a:endParaRPr lang="en-US" altLang="zh-CN" b="1" dirty="0"/>
          </a:p>
          <a:p>
            <a:r>
              <a:rPr lang="en-US" altLang="zh-CN" b="1" dirty="0"/>
              <a:t>git add .</a:t>
            </a:r>
          </a:p>
          <a:p>
            <a:r>
              <a:rPr lang="en-US" altLang="zh-CN" b="1" dirty="0"/>
              <a:t>git commit –m “command table-driven”</a:t>
            </a:r>
            <a:endParaRPr lang="zh-CN" altLang="en-US" b="1" dirty="0"/>
          </a:p>
        </p:txBody>
      </p:sp>
      <p:sp>
        <p:nvSpPr>
          <p:cNvPr id="15" name="文本框 14">
            <a:extLst>
              <a:ext uri="{FF2B5EF4-FFF2-40B4-BE49-F238E27FC236}">
                <a16:creationId xmlns:a16="http://schemas.microsoft.com/office/drawing/2014/main" id="{B8B19050-3FE1-AAA2-7F60-A499CFB72EF8}"/>
              </a:ext>
            </a:extLst>
          </p:cNvPr>
          <p:cNvSpPr txBox="1"/>
          <p:nvPr/>
        </p:nvSpPr>
        <p:spPr>
          <a:xfrm>
            <a:off x="727978" y="1053678"/>
            <a:ext cx="5368021" cy="400110"/>
          </a:xfrm>
          <a:prstGeom prst="rect">
            <a:avLst/>
          </a:prstGeom>
          <a:noFill/>
        </p:spPr>
        <p:txBody>
          <a:bodyPr wrap="square">
            <a:spAutoFit/>
          </a:bodyPr>
          <a:lstStyle/>
          <a:p>
            <a:r>
              <a:rPr lang="zh-CN" altLang="en-US" sz="2000" b="0" dirty="0">
                <a:effectLst/>
              </a:rPr>
              <a:t>添加</a:t>
            </a:r>
            <a:r>
              <a:rPr lang="zh-CN" altLang="en-US" sz="2000" dirty="0"/>
              <a:t>依赖：</a:t>
            </a:r>
            <a:r>
              <a:rPr lang="en-US" altLang="zh-CN" sz="2000" b="0" dirty="0">
                <a:effectLst/>
              </a:rPr>
              <a:t>#include &lt;</a:t>
            </a:r>
            <a:r>
              <a:rPr lang="en-US" altLang="zh-CN" sz="2000" b="0" dirty="0" err="1">
                <a:effectLst/>
              </a:rPr>
              <a:t>unordered_map</a:t>
            </a:r>
            <a:r>
              <a:rPr lang="en-US" altLang="zh-CN" sz="2000" b="0" dirty="0">
                <a:effectLst/>
              </a:rPr>
              <a:t>&gt;</a:t>
            </a:r>
          </a:p>
        </p:txBody>
      </p:sp>
    </p:spTree>
    <p:extLst>
      <p:ext uri="{BB962C8B-B14F-4D97-AF65-F5344CB8AC3E}">
        <p14:creationId xmlns:p14="http://schemas.microsoft.com/office/powerpoint/2010/main" val="35779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455E61D-F116-41CA-B2E3-C8CEF672354A}"/>
              </a:ext>
            </a:extLst>
          </p:cNvPr>
          <p:cNvSpPr>
            <a:spLocks noGrp="1"/>
          </p:cNvSpPr>
          <p:nvPr>
            <p:ph sz="quarter" idx="10"/>
          </p:nvPr>
        </p:nvSpPr>
        <p:spPr/>
        <p:txBody>
          <a:bodyPr/>
          <a:lstStyle/>
          <a:p>
            <a:pPr marL="0" indent="0">
              <a:buNone/>
            </a:pPr>
            <a:r>
              <a:rPr lang="zh-CN" altLang="en-US" dirty="0"/>
              <a:t>通过面向对象编程和</a:t>
            </a:r>
            <a:r>
              <a:rPr lang="en-US" altLang="zh-CN" dirty="0"/>
              <a:t>STL</a:t>
            </a:r>
            <a:r>
              <a:rPr lang="zh-CN" altLang="en-US" dirty="0"/>
              <a:t>库提升代码可扩展性：</a:t>
            </a:r>
          </a:p>
          <a:p>
            <a:r>
              <a:rPr lang="zh-CN" altLang="en-US" dirty="0"/>
              <a:t>表驱动消减圈复杂度：</a:t>
            </a:r>
          </a:p>
          <a:p>
            <a:pPr lvl="1"/>
            <a:r>
              <a:rPr lang="zh-CN" altLang="en-US" dirty="0"/>
              <a:t>通过表驱动方法减少代码中的复杂循环，提高代码的可读性和维护性</a:t>
            </a:r>
          </a:p>
          <a:p>
            <a:r>
              <a:rPr lang="zh-CN" altLang="en-US" dirty="0"/>
              <a:t>多态特性与</a:t>
            </a:r>
            <a:r>
              <a:rPr lang="en-US" altLang="zh-CN" dirty="0"/>
              <a:t>STL</a:t>
            </a:r>
            <a:r>
              <a:rPr lang="zh-CN" altLang="en-US" dirty="0"/>
              <a:t>库的融合：</a:t>
            </a:r>
          </a:p>
          <a:p>
            <a:pPr lvl="1"/>
            <a:r>
              <a:rPr lang="zh-CN" altLang="en-US" dirty="0"/>
              <a:t>将多态特性与</a:t>
            </a:r>
            <a:r>
              <a:rPr lang="en-US" altLang="zh-CN" dirty="0"/>
              <a:t>STL</a:t>
            </a:r>
            <a:r>
              <a:rPr lang="zh-CN" altLang="en-US" dirty="0"/>
              <a:t>（标准模板库）结合使用，提升代码的灵活性和可扩展性</a:t>
            </a:r>
          </a:p>
          <a:p>
            <a:endParaRPr lang="zh-CN" altLang="en-US" dirty="0"/>
          </a:p>
        </p:txBody>
      </p:sp>
    </p:spTree>
    <p:extLst>
      <p:ext uri="{BB962C8B-B14F-4D97-AF65-F5344CB8AC3E}">
        <p14:creationId xmlns:p14="http://schemas.microsoft.com/office/powerpoint/2010/main" val="1288917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E60B6-4DAE-9C19-E08D-ACCE16093AF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D90F7B7F-7179-DB11-999C-9B660BC84023}"/>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面向对象项目实践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2.3 </a:t>
            </a:r>
            <a:r>
              <a:rPr lang="zh-CN" altLang="en-US" sz="2200" dirty="0">
                <a:latin typeface="方正兰亭黑简体" panose="02000000000000000000" pitchFamily="2" charset="-122"/>
                <a:cs typeface="+mn-ea"/>
                <a:sym typeface="Huawei Sans" panose="020C0503030203020204" pitchFamily="34" charset="0"/>
              </a:rPr>
              <a:t>状态抽象提升可读性</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1266840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8342E-BCB2-4501-A6CB-5F8804E96EBA}"/>
              </a:ext>
            </a:extLst>
          </p:cNvPr>
          <p:cNvSpPr>
            <a:spLocks noGrp="1"/>
          </p:cNvSpPr>
          <p:nvPr>
            <p:ph type="title"/>
          </p:nvPr>
        </p:nvSpPr>
        <p:spPr/>
        <p:txBody>
          <a:bodyPr/>
          <a:lstStyle/>
          <a:p>
            <a:r>
              <a:rPr lang="zh-CN" altLang="en-US" dirty="0"/>
              <a:t>面向对象编程：</a:t>
            </a:r>
            <a:r>
              <a:rPr lang="en-US" altLang="zh-CN" dirty="0" err="1"/>
              <a:t>PoseHandler</a:t>
            </a:r>
            <a:r>
              <a:rPr lang="zh-CN" altLang="en-US" dirty="0"/>
              <a:t>待优化代码分析</a:t>
            </a:r>
          </a:p>
        </p:txBody>
      </p:sp>
      <p:pic>
        <p:nvPicPr>
          <p:cNvPr id="10" name="图片 9">
            <a:extLst>
              <a:ext uri="{FF2B5EF4-FFF2-40B4-BE49-F238E27FC236}">
                <a16:creationId xmlns:a16="http://schemas.microsoft.com/office/drawing/2014/main" id="{3E359B64-73AD-6429-5779-382B662E1401}"/>
              </a:ext>
            </a:extLst>
          </p:cNvPr>
          <p:cNvPicPr>
            <a:picLocks noChangeAspect="1"/>
          </p:cNvPicPr>
          <p:nvPr/>
        </p:nvPicPr>
        <p:blipFill>
          <a:blip r:embed="rId3"/>
          <a:stretch>
            <a:fillRect/>
          </a:stretch>
        </p:blipFill>
        <p:spPr>
          <a:xfrm>
            <a:off x="731837" y="1109350"/>
            <a:ext cx="6873825" cy="5104163"/>
          </a:xfrm>
          <a:prstGeom prst="rect">
            <a:avLst/>
          </a:prstGeom>
        </p:spPr>
      </p:pic>
      <p:cxnSp>
        <p:nvCxnSpPr>
          <p:cNvPr id="12" name="直接连接符 74">
            <a:extLst>
              <a:ext uri="{FF2B5EF4-FFF2-40B4-BE49-F238E27FC236}">
                <a16:creationId xmlns:a16="http://schemas.microsoft.com/office/drawing/2014/main" id="{889D854F-3612-08FF-E8F8-FE59E83BC095}"/>
              </a:ext>
            </a:extLst>
          </p:cNvPr>
          <p:cNvCxnSpPr>
            <a:cxnSpLocks/>
          </p:cNvCxnSpPr>
          <p:nvPr/>
        </p:nvCxnSpPr>
        <p:spPr bwMode="auto">
          <a:xfrm>
            <a:off x="7751199" y="1109350"/>
            <a:ext cx="0" cy="5104163"/>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cxnSp>
        <p:nvCxnSpPr>
          <p:cNvPr id="14" name="直接连接符 74">
            <a:extLst>
              <a:ext uri="{FF2B5EF4-FFF2-40B4-BE49-F238E27FC236}">
                <a16:creationId xmlns:a16="http://schemas.microsoft.com/office/drawing/2014/main" id="{1E9014BA-3ED0-D61A-5823-E623BD29F44E}"/>
              </a:ext>
            </a:extLst>
          </p:cNvPr>
          <p:cNvCxnSpPr>
            <a:cxnSpLocks/>
          </p:cNvCxnSpPr>
          <p:nvPr/>
        </p:nvCxnSpPr>
        <p:spPr bwMode="auto">
          <a:xfrm>
            <a:off x="572877" y="2787267"/>
            <a:ext cx="10887286" cy="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17" name="内容占位符 1">
            <a:extLst>
              <a:ext uri="{FF2B5EF4-FFF2-40B4-BE49-F238E27FC236}">
                <a16:creationId xmlns:a16="http://schemas.microsoft.com/office/drawing/2014/main" id="{0465A2BD-757A-9886-0207-B6899959C39F}"/>
              </a:ext>
            </a:extLst>
          </p:cNvPr>
          <p:cNvSpPr txBox="1">
            <a:spLocks/>
          </p:cNvSpPr>
          <p:nvPr/>
        </p:nvSpPr>
        <p:spPr>
          <a:xfrm>
            <a:off x="7896736" y="1109350"/>
            <a:ext cx="3748093" cy="1513129"/>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前进操作可以理解为在当前位置</a:t>
            </a:r>
            <a:r>
              <a:rPr lang="en-US" altLang="zh-CN" dirty="0"/>
              <a:t>(</a:t>
            </a:r>
            <a:r>
              <a:rPr lang="en-US" altLang="zh-CN" dirty="0" err="1"/>
              <a:t>x,y</a:t>
            </a:r>
            <a:r>
              <a:rPr lang="en-US" altLang="zh-CN" dirty="0"/>
              <a:t>)</a:t>
            </a:r>
            <a:r>
              <a:rPr lang="zh-CN" altLang="en-US" dirty="0"/>
              <a:t>的基础上分别加上</a:t>
            </a:r>
            <a:r>
              <a:rPr lang="en-US" altLang="zh-CN" dirty="0"/>
              <a:t>(1,0)|(-1,0)|(0,1)|(0,-1)</a:t>
            </a:r>
            <a:endParaRPr lang="zh-CN" altLang="en-US" dirty="0"/>
          </a:p>
        </p:txBody>
      </p:sp>
      <p:sp>
        <p:nvSpPr>
          <p:cNvPr id="18" name="内容占位符 1">
            <a:extLst>
              <a:ext uri="{FF2B5EF4-FFF2-40B4-BE49-F238E27FC236}">
                <a16:creationId xmlns:a16="http://schemas.microsoft.com/office/drawing/2014/main" id="{83245FC9-FAB3-41CC-C885-9327F9BF99C6}"/>
              </a:ext>
            </a:extLst>
          </p:cNvPr>
          <p:cNvSpPr txBox="1">
            <a:spLocks/>
          </p:cNvSpPr>
          <p:nvPr/>
        </p:nvSpPr>
        <p:spPr>
          <a:xfrm>
            <a:off x="7896735" y="2952056"/>
            <a:ext cx="3563427" cy="3261457"/>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转向操作可以理解为在</a:t>
            </a:r>
            <a:r>
              <a:rPr lang="en-US" altLang="zh-CN" dirty="0"/>
              <a:t>E|N|W|S</a:t>
            </a:r>
            <a:r>
              <a:rPr lang="zh-CN" altLang="en-US" dirty="0"/>
              <a:t>间相互切换</a:t>
            </a:r>
          </a:p>
        </p:txBody>
      </p:sp>
    </p:spTree>
    <p:extLst>
      <p:ext uri="{BB962C8B-B14F-4D97-AF65-F5344CB8AC3E}">
        <p14:creationId xmlns:p14="http://schemas.microsoft.com/office/powerpoint/2010/main" val="2026893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49789-B186-57C0-6971-C4DCA19A2F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B08E736-72D2-75BD-AC75-9A2DA7B38076}"/>
              </a:ext>
            </a:extLst>
          </p:cNvPr>
          <p:cNvSpPr>
            <a:spLocks noGrp="1"/>
          </p:cNvSpPr>
          <p:nvPr>
            <p:ph type="title"/>
          </p:nvPr>
        </p:nvSpPr>
        <p:spPr/>
        <p:txBody>
          <a:bodyPr/>
          <a:lstStyle/>
          <a:p>
            <a:r>
              <a:rPr lang="zh-CN" altLang="en-US" dirty="0"/>
              <a:t>面向对象编程：前进操作优化</a:t>
            </a:r>
          </a:p>
        </p:txBody>
      </p:sp>
      <p:pic>
        <p:nvPicPr>
          <p:cNvPr id="17" name="图片 16">
            <a:extLst>
              <a:ext uri="{FF2B5EF4-FFF2-40B4-BE49-F238E27FC236}">
                <a16:creationId xmlns:a16="http://schemas.microsoft.com/office/drawing/2014/main" id="{0F69AD54-DD88-9C0F-27FD-5B4C517AEE11}"/>
              </a:ext>
            </a:extLst>
          </p:cNvPr>
          <p:cNvPicPr>
            <a:picLocks noChangeAspect="1"/>
          </p:cNvPicPr>
          <p:nvPr/>
        </p:nvPicPr>
        <p:blipFill>
          <a:blip r:embed="rId3"/>
          <a:stretch>
            <a:fillRect/>
          </a:stretch>
        </p:blipFill>
        <p:spPr>
          <a:xfrm>
            <a:off x="731838" y="1441658"/>
            <a:ext cx="6600067" cy="4858478"/>
          </a:xfrm>
          <a:prstGeom prst="rect">
            <a:avLst/>
          </a:prstGeom>
        </p:spPr>
      </p:pic>
      <p:sp>
        <p:nvSpPr>
          <p:cNvPr id="20" name="内容占位符 1">
            <a:extLst>
              <a:ext uri="{FF2B5EF4-FFF2-40B4-BE49-F238E27FC236}">
                <a16:creationId xmlns:a16="http://schemas.microsoft.com/office/drawing/2014/main" id="{7FDB79F6-23E3-2ABA-2B42-99C88A48B13E}"/>
              </a:ext>
            </a:extLst>
          </p:cNvPr>
          <p:cNvSpPr txBox="1">
            <a:spLocks/>
          </p:cNvSpPr>
          <p:nvPr/>
        </p:nvSpPr>
        <p:spPr>
          <a:xfrm>
            <a:off x="731837" y="867445"/>
            <a:ext cx="5087144"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/Point.hpp</a:t>
            </a:r>
            <a:endParaRPr lang="zh-CN" altLang="en-US" dirty="0"/>
          </a:p>
        </p:txBody>
      </p:sp>
      <p:sp>
        <p:nvSpPr>
          <p:cNvPr id="21" name="内容占位符 1">
            <a:extLst>
              <a:ext uri="{FF2B5EF4-FFF2-40B4-BE49-F238E27FC236}">
                <a16:creationId xmlns:a16="http://schemas.microsoft.com/office/drawing/2014/main" id="{8AF088D5-375D-5C91-B802-FAD3C3720290}"/>
              </a:ext>
            </a:extLst>
          </p:cNvPr>
          <p:cNvSpPr txBox="1">
            <a:spLocks/>
          </p:cNvSpPr>
          <p:nvPr/>
        </p:nvSpPr>
        <p:spPr>
          <a:xfrm>
            <a:off x="7582492" y="884755"/>
            <a:ext cx="3988493" cy="5415381"/>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/Point.cpp</a:t>
            </a:r>
            <a:r>
              <a:rPr lang="zh-CN" altLang="en-US" dirty="0"/>
              <a:t>，实现</a:t>
            </a:r>
            <a:r>
              <a:rPr lang="en-US" altLang="zh-CN" dirty="0"/>
              <a:t>Point.hpp</a:t>
            </a:r>
            <a:r>
              <a:rPr lang="zh-CN" altLang="en-US" dirty="0"/>
              <a:t>中的函数，请大家自行实现</a:t>
            </a:r>
          </a:p>
        </p:txBody>
      </p:sp>
      <p:cxnSp>
        <p:nvCxnSpPr>
          <p:cNvPr id="22" name="直接连接符 74">
            <a:extLst>
              <a:ext uri="{FF2B5EF4-FFF2-40B4-BE49-F238E27FC236}">
                <a16:creationId xmlns:a16="http://schemas.microsoft.com/office/drawing/2014/main" id="{809B0C5D-4A10-9C29-5A8F-E5BD93C3262B}"/>
              </a:ext>
            </a:extLst>
          </p:cNvPr>
          <p:cNvCxnSpPr>
            <a:cxnSpLocks/>
          </p:cNvCxnSpPr>
          <p:nvPr/>
        </p:nvCxnSpPr>
        <p:spPr bwMode="auto">
          <a:xfrm>
            <a:off x="7442727" y="1109350"/>
            <a:ext cx="0" cy="5104163"/>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24" name="图片 23">
            <a:extLst>
              <a:ext uri="{FF2B5EF4-FFF2-40B4-BE49-F238E27FC236}">
                <a16:creationId xmlns:a16="http://schemas.microsoft.com/office/drawing/2014/main" id="{8DF8D35C-E872-9905-65FE-E1009B356370}"/>
              </a:ext>
            </a:extLst>
          </p:cNvPr>
          <p:cNvPicPr>
            <a:picLocks noChangeAspect="1"/>
          </p:cNvPicPr>
          <p:nvPr/>
        </p:nvPicPr>
        <p:blipFill>
          <a:blip r:embed="rId4"/>
          <a:stretch>
            <a:fillRect/>
          </a:stretch>
        </p:blipFill>
        <p:spPr>
          <a:xfrm>
            <a:off x="7582492" y="2505797"/>
            <a:ext cx="3906142" cy="2308574"/>
          </a:xfrm>
          <a:prstGeom prst="rect">
            <a:avLst/>
          </a:prstGeom>
        </p:spPr>
      </p:pic>
    </p:spTree>
    <p:extLst>
      <p:ext uri="{BB962C8B-B14F-4D97-AF65-F5344CB8AC3E}">
        <p14:creationId xmlns:p14="http://schemas.microsoft.com/office/powerpoint/2010/main" val="1640935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31837" y="578116"/>
            <a:ext cx="10728325" cy="485982"/>
          </a:xfrm>
        </p:spPr>
        <p:txBody>
          <a:bodyPr/>
          <a:lstStyle/>
          <a:p>
            <a:r>
              <a:rPr lang="zh-CN" altLang="en-US" dirty="0"/>
              <a:t>面向对象编程：转向操作优化</a:t>
            </a:r>
          </a:p>
        </p:txBody>
      </p:sp>
      <p:pic>
        <p:nvPicPr>
          <p:cNvPr id="4" name="图片 3">
            <a:extLst>
              <a:ext uri="{FF2B5EF4-FFF2-40B4-BE49-F238E27FC236}">
                <a16:creationId xmlns:a16="http://schemas.microsoft.com/office/drawing/2014/main" id="{0598AD1F-9D53-4190-8817-A18C86700EF3}"/>
              </a:ext>
            </a:extLst>
          </p:cNvPr>
          <p:cNvPicPr>
            <a:picLocks noChangeAspect="1"/>
          </p:cNvPicPr>
          <p:nvPr/>
        </p:nvPicPr>
        <p:blipFill>
          <a:blip r:embed="rId3"/>
          <a:stretch>
            <a:fillRect/>
          </a:stretch>
        </p:blipFill>
        <p:spPr>
          <a:xfrm>
            <a:off x="731838" y="1747837"/>
            <a:ext cx="4105275" cy="3362325"/>
          </a:xfrm>
          <a:prstGeom prst="rect">
            <a:avLst/>
          </a:prstGeom>
        </p:spPr>
      </p:pic>
      <p:pic>
        <p:nvPicPr>
          <p:cNvPr id="2" name="图片 1">
            <a:extLst>
              <a:ext uri="{FF2B5EF4-FFF2-40B4-BE49-F238E27FC236}">
                <a16:creationId xmlns:a16="http://schemas.microsoft.com/office/drawing/2014/main" id="{99A683C9-5028-7BEA-AE92-9CC4F36D0458}"/>
              </a:ext>
            </a:extLst>
          </p:cNvPr>
          <p:cNvPicPr>
            <a:picLocks noChangeAspect="1"/>
          </p:cNvPicPr>
          <p:nvPr/>
        </p:nvPicPr>
        <p:blipFill>
          <a:blip r:embed="rId4"/>
          <a:stretch>
            <a:fillRect/>
          </a:stretch>
        </p:blipFill>
        <p:spPr>
          <a:xfrm>
            <a:off x="6435241" y="1041441"/>
            <a:ext cx="4432079" cy="3526714"/>
          </a:xfrm>
          <a:prstGeom prst="rect">
            <a:avLst/>
          </a:prstGeom>
        </p:spPr>
      </p:pic>
      <p:sp>
        <p:nvSpPr>
          <p:cNvPr id="5" name="箭头: 右 4">
            <a:extLst>
              <a:ext uri="{FF2B5EF4-FFF2-40B4-BE49-F238E27FC236}">
                <a16:creationId xmlns:a16="http://schemas.microsoft.com/office/drawing/2014/main" id="{B5EFD435-5BE2-E5EB-92B9-CC756F465BBB}"/>
              </a:ext>
            </a:extLst>
          </p:cNvPr>
          <p:cNvSpPr/>
          <p:nvPr/>
        </p:nvSpPr>
        <p:spPr>
          <a:xfrm>
            <a:off x="4996595" y="3298743"/>
            <a:ext cx="1138410" cy="26051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037DD68-BAC8-D3C3-1BDD-981B33932564}"/>
              </a:ext>
            </a:extLst>
          </p:cNvPr>
          <p:cNvSpPr txBox="1"/>
          <p:nvPr/>
        </p:nvSpPr>
        <p:spPr>
          <a:xfrm>
            <a:off x="731837" y="1326348"/>
            <a:ext cx="7127912" cy="369332"/>
          </a:xfrm>
          <a:prstGeom prst="rect">
            <a:avLst/>
          </a:prstGeom>
          <a:noFill/>
        </p:spPr>
        <p:txBody>
          <a:bodyPr wrap="square">
            <a:spAutoFit/>
          </a:bodyPr>
          <a:lstStyle/>
          <a:p>
            <a:pPr marL="0" indent="0">
              <a:buNone/>
            </a:pPr>
            <a:r>
              <a:rPr lang="zh-CN" altLang="en-US" sz="1800" dirty="0">
                <a:latin typeface="方正兰亭黑简体" panose="02000000000000000000" pitchFamily="2" charset="-122"/>
                <a:ea typeface="方正兰亭黑简体" panose="02000000000000000000" pitchFamily="2" charset="-122"/>
              </a:rPr>
              <a:t>用计算机的原始计算属性解决复杂状态流转问题</a:t>
            </a:r>
          </a:p>
        </p:txBody>
      </p:sp>
      <p:sp>
        <p:nvSpPr>
          <p:cNvPr id="8" name="矩形 7">
            <a:extLst>
              <a:ext uri="{FF2B5EF4-FFF2-40B4-BE49-F238E27FC236}">
                <a16:creationId xmlns:a16="http://schemas.microsoft.com/office/drawing/2014/main" id="{B429D596-E351-60C0-D1F4-2B9019BC1A4B}"/>
              </a:ext>
            </a:extLst>
          </p:cNvPr>
          <p:cNvSpPr/>
          <p:nvPr/>
        </p:nvSpPr>
        <p:spPr>
          <a:xfrm>
            <a:off x="6539891" y="4593914"/>
            <a:ext cx="4327429" cy="1163717"/>
          </a:xfrm>
          <a:prstGeom prst="rect">
            <a:avLst/>
          </a:prstGeom>
        </p:spPr>
        <p:txBody>
          <a:bodyPr wrap="square">
            <a:spAutoFit/>
          </a:bodyPr>
          <a:lstStyle/>
          <a:p>
            <a:pPr algn="l">
              <a:lnSpc>
                <a:spcPct val="150000"/>
              </a:lnSpc>
            </a:pPr>
            <a:r>
              <a:rPr lang="zh-CN" altLang="en-US" sz="1600" i="0" dirty="0">
                <a:latin typeface="方正兰亭黑简体" panose="02000000000000000000" pitchFamily="2" charset="-122"/>
                <a:ea typeface="方正兰亭黑简体" panose="02000000000000000000" pitchFamily="2" charset="-122"/>
              </a:rPr>
              <a:t>右转后状态编码 </a:t>
            </a:r>
            <a:r>
              <a:rPr lang="en-US" altLang="zh-CN" sz="1600" i="0" dirty="0">
                <a:latin typeface="方正兰亭黑简体" panose="02000000000000000000" pitchFamily="2" charset="-122"/>
                <a:ea typeface="方正兰亭黑简体" panose="02000000000000000000" pitchFamily="2" charset="-122"/>
              </a:rPr>
              <a:t>= </a:t>
            </a:r>
            <a:r>
              <a:rPr lang="zh-CN" altLang="en-US" sz="1600" i="0" dirty="0">
                <a:latin typeface="方正兰亭黑简体" panose="02000000000000000000" pitchFamily="2" charset="-122"/>
                <a:ea typeface="方正兰亭黑简体" panose="02000000000000000000" pitchFamily="2" charset="-122"/>
              </a:rPr>
              <a:t>（当前状态编码 </a:t>
            </a:r>
            <a:r>
              <a:rPr lang="en-US" altLang="zh-CN" sz="1600" i="0" dirty="0">
                <a:latin typeface="方正兰亭黑简体" panose="02000000000000000000" pitchFamily="2" charset="-122"/>
                <a:ea typeface="方正兰亭黑简体" panose="02000000000000000000" pitchFamily="2" charset="-122"/>
              </a:rPr>
              <a:t>+ 1</a:t>
            </a:r>
            <a:r>
              <a:rPr lang="zh-CN" altLang="en-US" sz="1600" i="0" dirty="0">
                <a:latin typeface="方正兰亭黑简体" panose="02000000000000000000" pitchFamily="2" charset="-122"/>
                <a:ea typeface="方正兰亭黑简体" panose="02000000000000000000" pitchFamily="2" charset="-122"/>
              </a:rPr>
              <a:t>）</a:t>
            </a:r>
            <a:r>
              <a:rPr lang="en-US" altLang="zh-CN" sz="1600" i="0" dirty="0">
                <a:latin typeface="方正兰亭黑简体" panose="02000000000000000000" pitchFamily="2" charset="-122"/>
                <a:ea typeface="方正兰亭黑简体" panose="02000000000000000000" pitchFamily="2" charset="-122"/>
              </a:rPr>
              <a:t>% 4</a:t>
            </a:r>
          </a:p>
          <a:p>
            <a:pPr algn="l">
              <a:lnSpc>
                <a:spcPct val="150000"/>
              </a:lnSpc>
            </a:pPr>
            <a:r>
              <a:rPr lang="zh-CN" altLang="en-US" sz="1600" i="0" dirty="0">
                <a:latin typeface="方正兰亭黑简体" panose="02000000000000000000" pitchFamily="2" charset="-122"/>
                <a:ea typeface="方正兰亭黑简体" panose="02000000000000000000" pitchFamily="2" charset="-122"/>
              </a:rPr>
              <a:t>左转后状态编码 </a:t>
            </a:r>
            <a:r>
              <a:rPr lang="en-US" altLang="zh-CN" sz="1600" i="0" dirty="0">
                <a:latin typeface="方正兰亭黑简体" panose="02000000000000000000" pitchFamily="2" charset="-122"/>
                <a:ea typeface="方正兰亭黑简体" panose="02000000000000000000" pitchFamily="2" charset="-122"/>
              </a:rPr>
              <a:t>= </a:t>
            </a:r>
            <a:r>
              <a:rPr lang="zh-CN" altLang="en-US" sz="1600" i="0" dirty="0">
                <a:latin typeface="方正兰亭黑简体" panose="02000000000000000000" pitchFamily="2" charset="-122"/>
                <a:ea typeface="方正兰亭黑简体" panose="02000000000000000000" pitchFamily="2" charset="-122"/>
              </a:rPr>
              <a:t>（当前状态编码 </a:t>
            </a:r>
            <a:r>
              <a:rPr lang="en-US" altLang="zh-CN" sz="1600" i="0" dirty="0">
                <a:latin typeface="方正兰亭黑简体" panose="02000000000000000000" pitchFamily="2" charset="-122"/>
                <a:ea typeface="方正兰亭黑简体" panose="02000000000000000000" pitchFamily="2" charset="-122"/>
              </a:rPr>
              <a:t>– 1 + 4</a:t>
            </a:r>
            <a:r>
              <a:rPr lang="zh-CN" altLang="en-US" sz="1600" i="0" dirty="0">
                <a:latin typeface="方正兰亭黑简体" panose="02000000000000000000" pitchFamily="2" charset="-122"/>
                <a:ea typeface="方正兰亭黑简体" panose="02000000000000000000" pitchFamily="2" charset="-122"/>
              </a:rPr>
              <a:t>）</a:t>
            </a:r>
            <a:r>
              <a:rPr lang="en-US" altLang="zh-CN" sz="1600" i="0" dirty="0">
                <a:latin typeface="方正兰亭黑简体" panose="02000000000000000000" pitchFamily="2" charset="-122"/>
                <a:ea typeface="方正兰亭黑简体" panose="02000000000000000000" pitchFamily="2" charset="-122"/>
              </a:rPr>
              <a:t>% 4 = </a:t>
            </a:r>
            <a:r>
              <a:rPr lang="zh-CN" altLang="en-US" sz="1600" i="0" dirty="0">
                <a:latin typeface="方正兰亭黑简体" panose="02000000000000000000" pitchFamily="2" charset="-122"/>
                <a:ea typeface="方正兰亭黑简体" panose="02000000000000000000" pitchFamily="2" charset="-122"/>
              </a:rPr>
              <a:t>（当前状态 </a:t>
            </a:r>
            <a:r>
              <a:rPr lang="en-US" altLang="zh-CN" sz="1600" i="0" dirty="0">
                <a:latin typeface="方正兰亭黑简体" panose="02000000000000000000" pitchFamily="2" charset="-122"/>
                <a:ea typeface="方正兰亭黑简体" panose="02000000000000000000" pitchFamily="2" charset="-122"/>
              </a:rPr>
              <a:t>+ 3</a:t>
            </a:r>
            <a:r>
              <a:rPr lang="zh-CN" altLang="en-US" sz="1600" i="0" dirty="0">
                <a:latin typeface="方正兰亭黑简体" panose="02000000000000000000" pitchFamily="2" charset="-122"/>
                <a:ea typeface="方正兰亭黑简体" panose="02000000000000000000" pitchFamily="2" charset="-122"/>
              </a:rPr>
              <a:t>）</a:t>
            </a:r>
            <a:r>
              <a:rPr lang="en-US" altLang="zh-CN" sz="1600" i="0" dirty="0">
                <a:latin typeface="方正兰亭黑简体" panose="02000000000000000000" pitchFamily="2" charset="-122"/>
                <a:ea typeface="方正兰亭黑简体" panose="02000000000000000000" pitchFamily="2" charset="-122"/>
              </a:rPr>
              <a:t>% 4</a:t>
            </a:r>
          </a:p>
        </p:txBody>
      </p:sp>
    </p:spTree>
    <p:extLst>
      <p:ext uri="{BB962C8B-B14F-4D97-AF65-F5344CB8AC3E}">
        <p14:creationId xmlns:p14="http://schemas.microsoft.com/office/powerpoint/2010/main" val="13753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38EDE-92D1-B50A-4051-2DC0213CB48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28C77A0-2FE5-CCDD-EA55-42F9C01C42FD}"/>
              </a:ext>
            </a:extLst>
          </p:cNvPr>
          <p:cNvSpPr>
            <a:spLocks noGrp="1"/>
          </p:cNvSpPr>
          <p:nvPr>
            <p:ph type="title"/>
          </p:nvPr>
        </p:nvSpPr>
        <p:spPr>
          <a:xfrm>
            <a:off x="478450" y="411973"/>
            <a:ext cx="10728325" cy="485982"/>
          </a:xfrm>
        </p:spPr>
        <p:txBody>
          <a:bodyPr/>
          <a:lstStyle/>
          <a:p>
            <a:r>
              <a:rPr lang="zh-CN" altLang="en-US" dirty="0"/>
              <a:t>面向对象编程：转向操作优化</a:t>
            </a:r>
          </a:p>
        </p:txBody>
      </p:sp>
      <p:pic>
        <p:nvPicPr>
          <p:cNvPr id="9" name="图片 8">
            <a:extLst>
              <a:ext uri="{FF2B5EF4-FFF2-40B4-BE49-F238E27FC236}">
                <a16:creationId xmlns:a16="http://schemas.microsoft.com/office/drawing/2014/main" id="{13844F99-AA4B-2524-F4D0-B1DE45F92158}"/>
              </a:ext>
            </a:extLst>
          </p:cNvPr>
          <p:cNvPicPr>
            <a:picLocks noChangeAspect="1"/>
          </p:cNvPicPr>
          <p:nvPr/>
        </p:nvPicPr>
        <p:blipFill>
          <a:blip r:embed="rId3"/>
          <a:stretch>
            <a:fillRect/>
          </a:stretch>
        </p:blipFill>
        <p:spPr>
          <a:xfrm>
            <a:off x="478450" y="1311007"/>
            <a:ext cx="5759924" cy="4968607"/>
          </a:xfrm>
          <a:prstGeom prst="rect">
            <a:avLst/>
          </a:prstGeom>
        </p:spPr>
      </p:pic>
      <p:sp>
        <p:nvSpPr>
          <p:cNvPr id="10" name="内容占位符 1">
            <a:extLst>
              <a:ext uri="{FF2B5EF4-FFF2-40B4-BE49-F238E27FC236}">
                <a16:creationId xmlns:a16="http://schemas.microsoft.com/office/drawing/2014/main" id="{1FEA6CB0-CF6E-7824-4272-F4CE6261D8F7}"/>
              </a:ext>
            </a:extLst>
          </p:cNvPr>
          <p:cNvSpPr txBox="1">
            <a:spLocks/>
          </p:cNvSpPr>
          <p:nvPr/>
        </p:nvSpPr>
        <p:spPr>
          <a:xfrm>
            <a:off x="478449" y="742127"/>
            <a:ext cx="5087144"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/Direction.hpp</a:t>
            </a:r>
            <a:endParaRPr lang="zh-CN" altLang="en-US" dirty="0"/>
          </a:p>
        </p:txBody>
      </p:sp>
      <p:cxnSp>
        <p:nvCxnSpPr>
          <p:cNvPr id="11" name="直接连接符 74">
            <a:extLst>
              <a:ext uri="{FF2B5EF4-FFF2-40B4-BE49-F238E27FC236}">
                <a16:creationId xmlns:a16="http://schemas.microsoft.com/office/drawing/2014/main" id="{D4169983-C8F2-0F97-A8EA-3083E3404492}"/>
              </a:ext>
            </a:extLst>
          </p:cNvPr>
          <p:cNvCxnSpPr>
            <a:cxnSpLocks/>
          </p:cNvCxnSpPr>
          <p:nvPr/>
        </p:nvCxnSpPr>
        <p:spPr bwMode="auto">
          <a:xfrm>
            <a:off x="6352057" y="897955"/>
            <a:ext cx="0" cy="5381659"/>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13" name="内容占位符 1">
            <a:extLst>
              <a:ext uri="{FF2B5EF4-FFF2-40B4-BE49-F238E27FC236}">
                <a16:creationId xmlns:a16="http://schemas.microsoft.com/office/drawing/2014/main" id="{5C2ED453-CCD8-2B90-14CD-5D96474D10F8}"/>
              </a:ext>
            </a:extLst>
          </p:cNvPr>
          <p:cNvSpPr txBox="1">
            <a:spLocks/>
          </p:cNvSpPr>
          <p:nvPr/>
        </p:nvSpPr>
        <p:spPr>
          <a:xfrm>
            <a:off x="6465740" y="766321"/>
            <a:ext cx="5472871"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/Direction.cpp</a:t>
            </a:r>
            <a:endParaRPr lang="zh-CN" altLang="en-US" dirty="0"/>
          </a:p>
        </p:txBody>
      </p:sp>
      <p:pic>
        <p:nvPicPr>
          <p:cNvPr id="15" name="图片 14">
            <a:extLst>
              <a:ext uri="{FF2B5EF4-FFF2-40B4-BE49-F238E27FC236}">
                <a16:creationId xmlns:a16="http://schemas.microsoft.com/office/drawing/2014/main" id="{A5E44F7E-0F27-6A71-E788-9DFA1DD430D5}"/>
              </a:ext>
            </a:extLst>
          </p:cNvPr>
          <p:cNvPicPr>
            <a:picLocks noChangeAspect="1"/>
          </p:cNvPicPr>
          <p:nvPr/>
        </p:nvPicPr>
        <p:blipFill>
          <a:blip r:embed="rId4"/>
          <a:stretch>
            <a:fillRect/>
          </a:stretch>
        </p:blipFill>
        <p:spPr>
          <a:xfrm>
            <a:off x="6561069" y="1311006"/>
            <a:ext cx="4963655" cy="4968608"/>
          </a:xfrm>
          <a:prstGeom prst="rect">
            <a:avLst/>
          </a:prstGeom>
        </p:spPr>
      </p:pic>
      <p:sp>
        <p:nvSpPr>
          <p:cNvPr id="16" name="圆角矩形 13">
            <a:extLst>
              <a:ext uri="{FF2B5EF4-FFF2-40B4-BE49-F238E27FC236}">
                <a16:creationId xmlns:a16="http://schemas.microsoft.com/office/drawing/2014/main" id="{7C6DE5FA-402D-CEB0-F6C6-67AB354E1B1C}"/>
              </a:ext>
            </a:extLst>
          </p:cNvPr>
          <p:cNvSpPr/>
          <p:nvPr/>
        </p:nvSpPr>
        <p:spPr bwMode="auto">
          <a:xfrm>
            <a:off x="6889550" y="1883557"/>
            <a:ext cx="2948514" cy="112404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7" name="对话气泡: 矩形 16">
            <a:extLst>
              <a:ext uri="{FF2B5EF4-FFF2-40B4-BE49-F238E27FC236}">
                <a16:creationId xmlns:a16="http://schemas.microsoft.com/office/drawing/2014/main" id="{E9C14B55-698E-AC11-7FEA-B1F1BC069DA3}"/>
              </a:ext>
            </a:extLst>
          </p:cNvPr>
          <p:cNvSpPr/>
          <p:nvPr/>
        </p:nvSpPr>
        <p:spPr>
          <a:xfrm>
            <a:off x="9952213" y="1429165"/>
            <a:ext cx="2193342" cy="908784"/>
          </a:xfrm>
          <a:prstGeom prst="wedgeRectCallout">
            <a:avLst>
              <a:gd name="adj1" fmla="val -57432"/>
              <a:gd name="adj2" fmla="val 1882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使用 </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Direction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类的初始化方法定义了</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4</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种方向的索引和字符 </a:t>
            </a:r>
          </a:p>
        </p:txBody>
      </p:sp>
      <p:sp>
        <p:nvSpPr>
          <p:cNvPr id="18" name="圆角矩形 13">
            <a:extLst>
              <a:ext uri="{FF2B5EF4-FFF2-40B4-BE49-F238E27FC236}">
                <a16:creationId xmlns:a16="http://schemas.microsoft.com/office/drawing/2014/main" id="{74C82ECE-C0E5-0D21-0102-49A16D825DEB}"/>
              </a:ext>
            </a:extLst>
          </p:cNvPr>
          <p:cNvSpPr/>
          <p:nvPr/>
        </p:nvSpPr>
        <p:spPr bwMode="auto">
          <a:xfrm>
            <a:off x="6889550" y="3026761"/>
            <a:ext cx="2948514" cy="112404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9" name="对话气泡: 矩形 18">
            <a:extLst>
              <a:ext uri="{FF2B5EF4-FFF2-40B4-BE49-F238E27FC236}">
                <a16:creationId xmlns:a16="http://schemas.microsoft.com/office/drawing/2014/main" id="{839F3371-D419-9528-EAED-5A527E1D6020}"/>
              </a:ext>
            </a:extLst>
          </p:cNvPr>
          <p:cNvSpPr/>
          <p:nvPr/>
        </p:nvSpPr>
        <p:spPr>
          <a:xfrm>
            <a:off x="9952213" y="2751000"/>
            <a:ext cx="2193342" cy="741804"/>
          </a:xfrm>
          <a:prstGeom prst="wedgeRectCallout">
            <a:avLst>
              <a:gd name="adj1" fmla="val -61953"/>
              <a:gd name="adj2" fmla="val 2139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定义了</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4</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种方向的前进坐标</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2" name="圆角矩形 13">
            <a:extLst>
              <a:ext uri="{FF2B5EF4-FFF2-40B4-BE49-F238E27FC236}">
                <a16:creationId xmlns:a16="http://schemas.microsoft.com/office/drawing/2014/main" id="{B96B9615-D693-4DEA-F5F2-294AB74E9861}"/>
              </a:ext>
            </a:extLst>
          </p:cNvPr>
          <p:cNvSpPr/>
          <p:nvPr/>
        </p:nvSpPr>
        <p:spPr bwMode="auto">
          <a:xfrm>
            <a:off x="1598412" y="4190729"/>
            <a:ext cx="2552107" cy="21696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5" name="圆角矩形 13">
            <a:extLst>
              <a:ext uri="{FF2B5EF4-FFF2-40B4-BE49-F238E27FC236}">
                <a16:creationId xmlns:a16="http://schemas.microsoft.com/office/drawing/2014/main" id="{BFFD1834-161C-0E5C-306D-A0A71F6F5607}"/>
              </a:ext>
            </a:extLst>
          </p:cNvPr>
          <p:cNvSpPr/>
          <p:nvPr/>
        </p:nvSpPr>
        <p:spPr bwMode="auto">
          <a:xfrm>
            <a:off x="1598412" y="4407695"/>
            <a:ext cx="3130751" cy="41305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对话气泡: 矩形 5">
            <a:extLst>
              <a:ext uri="{FF2B5EF4-FFF2-40B4-BE49-F238E27FC236}">
                <a16:creationId xmlns:a16="http://schemas.microsoft.com/office/drawing/2014/main" id="{8EAB8175-D372-DEFE-C0D3-492602C4A772}"/>
              </a:ext>
            </a:extLst>
          </p:cNvPr>
          <p:cNvSpPr/>
          <p:nvPr/>
        </p:nvSpPr>
        <p:spPr>
          <a:xfrm>
            <a:off x="4103480" y="5505653"/>
            <a:ext cx="3247440" cy="908784"/>
          </a:xfrm>
          <a:prstGeom prst="wedgeRectCallout">
            <a:avLst>
              <a:gd name="adj1" fmla="val -36973"/>
              <a:gd name="adj2" fmla="val -11952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当前朝向对应的转向，例如朝向为“</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”时</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LeftOne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应该返回“</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N</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RightOne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应该返回“</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S</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p>
        </p:txBody>
      </p:sp>
      <p:sp>
        <p:nvSpPr>
          <p:cNvPr id="4" name="对话气泡: 矩形 3">
            <a:extLst>
              <a:ext uri="{FF2B5EF4-FFF2-40B4-BE49-F238E27FC236}">
                <a16:creationId xmlns:a16="http://schemas.microsoft.com/office/drawing/2014/main" id="{93BA1FA6-B7B5-4B4C-9B36-5545197CBA77}"/>
              </a:ext>
            </a:extLst>
          </p:cNvPr>
          <p:cNvSpPr/>
          <p:nvPr/>
        </p:nvSpPr>
        <p:spPr>
          <a:xfrm>
            <a:off x="5030515" y="4010948"/>
            <a:ext cx="2643084" cy="908784"/>
          </a:xfrm>
          <a:prstGeom prst="wedgeRectCallout">
            <a:avLst>
              <a:gd name="adj1" fmla="val -78748"/>
              <a:gd name="adj2" fmla="val -2519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当前朝向对应的移动坐标，例如“</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”应该对应“</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(1,0)</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p>
        </p:txBody>
      </p:sp>
    </p:spTree>
    <p:extLst>
      <p:ext uri="{BB962C8B-B14F-4D97-AF65-F5344CB8AC3E}">
        <p14:creationId xmlns:p14="http://schemas.microsoft.com/office/powerpoint/2010/main" val="261849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B8DCE-33C2-0F57-0EBB-795C16C3FA87}"/>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70767EA8-F16E-38A0-CB11-6D6B4E4D1C3E}"/>
              </a:ext>
            </a:extLst>
          </p:cNvPr>
          <p:cNvPicPr>
            <a:picLocks noChangeAspect="1"/>
          </p:cNvPicPr>
          <p:nvPr/>
        </p:nvPicPr>
        <p:blipFill>
          <a:blip r:embed="rId2"/>
          <a:stretch>
            <a:fillRect/>
          </a:stretch>
        </p:blipFill>
        <p:spPr>
          <a:xfrm>
            <a:off x="447332" y="1673373"/>
            <a:ext cx="3335938" cy="1854897"/>
          </a:xfrm>
          <a:prstGeom prst="rect">
            <a:avLst/>
          </a:prstGeom>
        </p:spPr>
      </p:pic>
      <p:sp>
        <p:nvSpPr>
          <p:cNvPr id="2" name="标题 1">
            <a:extLst>
              <a:ext uri="{FF2B5EF4-FFF2-40B4-BE49-F238E27FC236}">
                <a16:creationId xmlns:a16="http://schemas.microsoft.com/office/drawing/2014/main" id="{BE349FDF-B231-F457-F722-85CE7742E184}"/>
              </a:ext>
            </a:extLst>
          </p:cNvPr>
          <p:cNvSpPr>
            <a:spLocks noGrp="1"/>
          </p:cNvSpPr>
          <p:nvPr>
            <p:ph type="title"/>
          </p:nvPr>
        </p:nvSpPr>
        <p:spPr>
          <a:xfrm>
            <a:off x="313413" y="233501"/>
            <a:ext cx="11629445" cy="724204"/>
          </a:xfrm>
        </p:spPr>
        <p:txBody>
          <a:bodyPr>
            <a:normAutofit/>
          </a:bodyPr>
          <a:lstStyle/>
          <a:p>
            <a:r>
              <a:rPr lang="zh-CN" altLang="en-US" sz="3200" dirty="0"/>
              <a:t>目前已经创建了三个分支</a:t>
            </a:r>
          </a:p>
        </p:txBody>
      </p:sp>
      <p:sp>
        <p:nvSpPr>
          <p:cNvPr id="6" name="文本框 5">
            <a:extLst>
              <a:ext uri="{FF2B5EF4-FFF2-40B4-BE49-F238E27FC236}">
                <a16:creationId xmlns:a16="http://schemas.microsoft.com/office/drawing/2014/main" id="{24366A73-8F31-3B1B-C159-B51920D5D1B5}"/>
              </a:ext>
            </a:extLst>
          </p:cNvPr>
          <p:cNvSpPr txBox="1"/>
          <p:nvPr/>
        </p:nvSpPr>
        <p:spPr>
          <a:xfrm>
            <a:off x="447332" y="4064461"/>
            <a:ext cx="11338127" cy="742639"/>
          </a:xfrm>
          <a:prstGeom prst="rect">
            <a:avLst/>
          </a:prstGeom>
          <a:solidFill>
            <a:schemeClr val="accent2">
              <a:lumMod val="40000"/>
              <a:lumOff val="60000"/>
            </a:schemeClr>
          </a:solidFill>
        </p:spPr>
        <p:txBody>
          <a:bodyPr wrap="square" rtlCol="0">
            <a:spAutoFit/>
          </a:bodyPr>
          <a:lstStyle/>
          <a:p>
            <a:r>
              <a:rPr lang="zh-CN" altLang="en-US" b="1" dirty="0"/>
              <a:t>也可以打开</a:t>
            </a:r>
            <a:r>
              <a:rPr lang="en-US" altLang="zh-CN" b="1" dirty="0"/>
              <a:t>Terminal</a:t>
            </a:r>
            <a:r>
              <a:rPr lang="zh-CN" altLang="en-US" b="1" dirty="0"/>
              <a:t>，输入下面命令查看分支</a:t>
            </a:r>
            <a:endParaRPr lang="en-US" altLang="zh-CN" b="1" dirty="0"/>
          </a:p>
          <a:p>
            <a:pPr>
              <a:lnSpc>
                <a:spcPct val="150000"/>
              </a:lnSpc>
            </a:pPr>
            <a:r>
              <a:rPr lang="en-US" altLang="zh-CN" b="1" dirty="0"/>
              <a:t>git branch 			</a:t>
            </a:r>
            <a:endParaRPr lang="zh-CN" altLang="en-US" b="1" dirty="0"/>
          </a:p>
        </p:txBody>
      </p:sp>
      <p:sp>
        <p:nvSpPr>
          <p:cNvPr id="3" name="对话气泡: 矩形 2">
            <a:extLst>
              <a:ext uri="{FF2B5EF4-FFF2-40B4-BE49-F238E27FC236}">
                <a16:creationId xmlns:a16="http://schemas.microsoft.com/office/drawing/2014/main" id="{C49BF67D-2627-20E8-520B-1F972263581B}"/>
              </a:ext>
            </a:extLst>
          </p:cNvPr>
          <p:cNvSpPr/>
          <p:nvPr/>
        </p:nvSpPr>
        <p:spPr>
          <a:xfrm>
            <a:off x="447331" y="957704"/>
            <a:ext cx="3335939" cy="536191"/>
          </a:xfrm>
          <a:prstGeom prst="wedgeRectCallout">
            <a:avLst>
              <a:gd name="adj1" fmla="val -36388"/>
              <a:gd name="adj2" fmla="val 11012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点击</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master</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可以查看所有分支</a:t>
            </a:r>
          </a:p>
        </p:txBody>
      </p:sp>
      <p:sp>
        <p:nvSpPr>
          <p:cNvPr id="10" name="箭头: 右 9">
            <a:extLst>
              <a:ext uri="{FF2B5EF4-FFF2-40B4-BE49-F238E27FC236}">
                <a16:creationId xmlns:a16="http://schemas.microsoft.com/office/drawing/2014/main" id="{6BEE2BF5-FE4F-E215-AFDB-30A7C1312464}"/>
              </a:ext>
            </a:extLst>
          </p:cNvPr>
          <p:cNvSpPr/>
          <p:nvPr/>
        </p:nvSpPr>
        <p:spPr>
          <a:xfrm>
            <a:off x="4032173" y="2335576"/>
            <a:ext cx="638978" cy="363557"/>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9DC7793D-0DF9-13C3-AD3A-E3BBFD775CE5}"/>
              </a:ext>
            </a:extLst>
          </p:cNvPr>
          <p:cNvPicPr>
            <a:picLocks noChangeAspect="1"/>
          </p:cNvPicPr>
          <p:nvPr/>
        </p:nvPicPr>
        <p:blipFill>
          <a:blip r:embed="rId3"/>
          <a:stretch>
            <a:fillRect/>
          </a:stretch>
        </p:blipFill>
        <p:spPr>
          <a:xfrm>
            <a:off x="4924764" y="1673374"/>
            <a:ext cx="6860695" cy="1755626"/>
          </a:xfrm>
          <a:prstGeom prst="rect">
            <a:avLst/>
          </a:prstGeom>
        </p:spPr>
      </p:pic>
      <p:pic>
        <p:nvPicPr>
          <p:cNvPr id="14" name="图片 13">
            <a:extLst>
              <a:ext uri="{FF2B5EF4-FFF2-40B4-BE49-F238E27FC236}">
                <a16:creationId xmlns:a16="http://schemas.microsoft.com/office/drawing/2014/main" id="{B1474E23-5968-B46A-E288-6B102279146E}"/>
              </a:ext>
            </a:extLst>
          </p:cNvPr>
          <p:cNvPicPr>
            <a:picLocks noChangeAspect="1"/>
          </p:cNvPicPr>
          <p:nvPr/>
        </p:nvPicPr>
        <p:blipFill>
          <a:blip r:embed="rId4"/>
          <a:stretch>
            <a:fillRect/>
          </a:stretch>
        </p:blipFill>
        <p:spPr>
          <a:xfrm>
            <a:off x="447332" y="4906141"/>
            <a:ext cx="4972306" cy="1460575"/>
          </a:xfrm>
          <a:prstGeom prst="rect">
            <a:avLst/>
          </a:prstGeom>
        </p:spPr>
      </p:pic>
      <p:cxnSp>
        <p:nvCxnSpPr>
          <p:cNvPr id="17" name="直接连接符 74">
            <a:extLst>
              <a:ext uri="{FF2B5EF4-FFF2-40B4-BE49-F238E27FC236}">
                <a16:creationId xmlns:a16="http://schemas.microsoft.com/office/drawing/2014/main" id="{8448A1D0-9C9F-3175-8055-C7552050F6DA}"/>
              </a:ext>
            </a:extLst>
          </p:cNvPr>
          <p:cNvCxnSpPr>
            <a:cxnSpLocks/>
          </p:cNvCxnSpPr>
          <p:nvPr/>
        </p:nvCxnSpPr>
        <p:spPr bwMode="auto">
          <a:xfrm>
            <a:off x="447331" y="3866920"/>
            <a:ext cx="11338128" cy="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641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92F2B-98CB-D79F-6003-909256453D6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129D074-2189-AAC6-D8A4-D422EF7DA849}"/>
              </a:ext>
            </a:extLst>
          </p:cNvPr>
          <p:cNvSpPr>
            <a:spLocks noGrp="1"/>
          </p:cNvSpPr>
          <p:nvPr>
            <p:ph type="title"/>
          </p:nvPr>
        </p:nvSpPr>
        <p:spPr>
          <a:xfrm>
            <a:off x="478450" y="411973"/>
            <a:ext cx="10728325" cy="485982"/>
          </a:xfrm>
        </p:spPr>
        <p:txBody>
          <a:bodyPr/>
          <a:lstStyle/>
          <a:p>
            <a:r>
              <a:rPr lang="zh-CN" altLang="en-US" dirty="0"/>
              <a:t>面向对象编程：转向操作优化</a:t>
            </a:r>
          </a:p>
        </p:txBody>
      </p:sp>
      <p:sp>
        <p:nvSpPr>
          <p:cNvPr id="2" name="内容占位符 1">
            <a:extLst>
              <a:ext uri="{FF2B5EF4-FFF2-40B4-BE49-F238E27FC236}">
                <a16:creationId xmlns:a16="http://schemas.microsoft.com/office/drawing/2014/main" id="{92EE4B1F-C4C2-7BCB-DB8A-C42F1810815B}"/>
              </a:ext>
            </a:extLst>
          </p:cNvPr>
          <p:cNvSpPr txBox="1">
            <a:spLocks/>
          </p:cNvSpPr>
          <p:nvPr/>
        </p:nvSpPr>
        <p:spPr>
          <a:xfrm>
            <a:off x="467367" y="897861"/>
            <a:ext cx="6726647"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zh-CN" altLang="en-US" dirty="0"/>
          </a:p>
        </p:txBody>
      </p:sp>
      <p:sp>
        <p:nvSpPr>
          <p:cNvPr id="9" name="内容占位符 1">
            <a:extLst>
              <a:ext uri="{FF2B5EF4-FFF2-40B4-BE49-F238E27FC236}">
                <a16:creationId xmlns:a16="http://schemas.microsoft.com/office/drawing/2014/main" id="{DD23CF6D-D0CB-6B79-7E6A-26B3ECCB647D}"/>
              </a:ext>
            </a:extLst>
          </p:cNvPr>
          <p:cNvSpPr txBox="1">
            <a:spLocks/>
          </p:cNvSpPr>
          <p:nvPr/>
        </p:nvSpPr>
        <p:spPr>
          <a:xfrm>
            <a:off x="467367" y="1034960"/>
            <a:ext cx="11034072"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altLang="zh-CN" dirty="0"/>
              <a:t>directions</a:t>
            </a:r>
            <a:r>
              <a:rPr lang="zh-CN" altLang="en-US" dirty="0"/>
              <a:t>方向数组建立了</a:t>
            </a:r>
            <a:r>
              <a:rPr lang="en-US" altLang="zh-CN" dirty="0"/>
              <a:t>0-E</a:t>
            </a:r>
            <a:r>
              <a:rPr lang="zh-CN" altLang="en-US" dirty="0"/>
              <a:t>、</a:t>
            </a:r>
            <a:r>
              <a:rPr lang="en-US" altLang="zh-CN" dirty="0"/>
              <a:t>1-S</a:t>
            </a:r>
            <a:r>
              <a:rPr lang="zh-CN" altLang="en-US" dirty="0"/>
              <a:t>、</a:t>
            </a:r>
            <a:r>
              <a:rPr lang="en-US" altLang="zh-CN" dirty="0"/>
              <a:t>2-W</a:t>
            </a:r>
            <a:r>
              <a:rPr lang="zh-CN" altLang="en-US" dirty="0"/>
              <a:t>、</a:t>
            </a:r>
            <a:r>
              <a:rPr lang="en-US" altLang="zh-CN" dirty="0"/>
              <a:t>3-N</a:t>
            </a:r>
            <a:r>
              <a:rPr lang="zh-CN" altLang="en-US" dirty="0"/>
              <a:t>的映射关系，这样就可以</a:t>
            </a:r>
            <a:r>
              <a:rPr lang="zh-CN" altLang="en-US" dirty="0">
                <a:solidFill>
                  <a:srgbClr val="FF0000"/>
                </a:solidFill>
              </a:rPr>
              <a:t>通过当前的方向索引计算出左转或右转后的方向索引</a:t>
            </a:r>
            <a:r>
              <a:rPr lang="zh-CN" altLang="en-US" dirty="0"/>
              <a:t>。</a:t>
            </a:r>
            <a:r>
              <a:rPr lang="en-US" altLang="zh-CN" dirty="0"/>
              <a:t>Points</a:t>
            </a:r>
            <a:r>
              <a:rPr lang="zh-CN" altLang="en-US" dirty="0"/>
              <a:t>坐标数组给出了</a:t>
            </a:r>
            <a:r>
              <a:rPr lang="zh-CN" altLang="en-US" dirty="0">
                <a:solidFill>
                  <a:srgbClr val="FF0000"/>
                </a:solidFill>
              </a:rPr>
              <a:t>每个方向对应的移动坐标</a:t>
            </a:r>
            <a:r>
              <a:rPr lang="zh-CN" altLang="en-US" dirty="0"/>
              <a:t>，</a:t>
            </a:r>
            <a:r>
              <a:rPr lang="en-US" altLang="zh-CN" dirty="0"/>
              <a:t>(1,0)|(0, -1)|(-1,0)|(0,1)</a:t>
            </a:r>
            <a:r>
              <a:rPr lang="zh-CN" altLang="en-US" dirty="0"/>
              <a:t>正好对应了</a:t>
            </a:r>
            <a:r>
              <a:rPr lang="en-US" altLang="zh-CN" dirty="0"/>
              <a:t>E|S|W|N</a:t>
            </a:r>
            <a:r>
              <a:rPr lang="zh-CN" altLang="en-US" dirty="0"/>
              <a:t>对应的移动坐标。</a:t>
            </a:r>
          </a:p>
        </p:txBody>
      </p:sp>
      <p:pic>
        <p:nvPicPr>
          <p:cNvPr id="11" name="图片 10">
            <a:extLst>
              <a:ext uri="{FF2B5EF4-FFF2-40B4-BE49-F238E27FC236}">
                <a16:creationId xmlns:a16="http://schemas.microsoft.com/office/drawing/2014/main" id="{0BD4EB76-B118-A14F-F880-A0DD61872CF7}"/>
              </a:ext>
            </a:extLst>
          </p:cNvPr>
          <p:cNvPicPr>
            <a:picLocks noChangeAspect="1"/>
          </p:cNvPicPr>
          <p:nvPr/>
        </p:nvPicPr>
        <p:blipFill>
          <a:blip r:embed="rId3"/>
          <a:stretch>
            <a:fillRect/>
          </a:stretch>
        </p:blipFill>
        <p:spPr>
          <a:xfrm>
            <a:off x="554734" y="2654223"/>
            <a:ext cx="4469109" cy="3546552"/>
          </a:xfrm>
          <a:prstGeom prst="rect">
            <a:avLst/>
          </a:prstGeom>
        </p:spPr>
      </p:pic>
      <p:sp>
        <p:nvSpPr>
          <p:cNvPr id="14" name="内容占位符 1">
            <a:extLst>
              <a:ext uri="{FF2B5EF4-FFF2-40B4-BE49-F238E27FC236}">
                <a16:creationId xmlns:a16="http://schemas.microsoft.com/office/drawing/2014/main" id="{DE2D88C0-3656-BF1C-39D2-BE9A4F313B43}"/>
              </a:ext>
            </a:extLst>
          </p:cNvPr>
          <p:cNvSpPr txBox="1">
            <a:spLocks/>
          </p:cNvSpPr>
          <p:nvPr/>
        </p:nvSpPr>
        <p:spPr>
          <a:xfrm>
            <a:off x="5213198" y="2654223"/>
            <a:ext cx="6374061" cy="3925812"/>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1800" dirty="0"/>
              <a:t>例如</a:t>
            </a:r>
            <a:r>
              <a:rPr lang="en-US" altLang="zh-CN" sz="1800" dirty="0"/>
              <a:t>directions[0]</a:t>
            </a:r>
            <a:r>
              <a:rPr lang="zh-CN" altLang="en-US" sz="1800" dirty="0"/>
              <a:t>对应的方向数据为</a:t>
            </a:r>
            <a:r>
              <a:rPr lang="en-US" altLang="zh-CN" sz="1800" dirty="0"/>
              <a:t>{0,’E’}</a:t>
            </a:r>
            <a:r>
              <a:rPr lang="zh-CN" altLang="en-US" sz="1800" dirty="0"/>
              <a:t>，代表索引</a:t>
            </a:r>
            <a:r>
              <a:rPr lang="en-US" altLang="zh-CN" sz="1800" dirty="0"/>
              <a:t>0</a:t>
            </a:r>
            <a:r>
              <a:rPr lang="zh-CN" altLang="en-US" sz="1800" dirty="0"/>
              <a:t>对应了方向“</a:t>
            </a:r>
            <a:r>
              <a:rPr lang="en-US" altLang="zh-CN" sz="1800" dirty="0"/>
              <a:t>E</a:t>
            </a:r>
            <a:r>
              <a:rPr lang="zh-CN" altLang="en-US" sz="1800" dirty="0"/>
              <a:t>”；</a:t>
            </a:r>
            <a:endParaRPr lang="en-US" altLang="zh-CN" sz="1800" dirty="0"/>
          </a:p>
          <a:p>
            <a:pPr marL="0" indent="0">
              <a:buNone/>
            </a:pPr>
            <a:r>
              <a:rPr lang="en-US" altLang="zh-CN" sz="1800" dirty="0"/>
              <a:t>points[0]</a:t>
            </a:r>
            <a:r>
              <a:rPr lang="zh-CN" altLang="en-US" sz="1800" dirty="0"/>
              <a:t>对应的移动坐标为</a:t>
            </a:r>
            <a:r>
              <a:rPr lang="en-US" altLang="zh-CN" sz="1800" dirty="0"/>
              <a:t>{1,0}</a:t>
            </a:r>
            <a:r>
              <a:rPr lang="zh-CN" altLang="en-US" sz="1800" dirty="0"/>
              <a:t>，代表向东移动一步坐标需要加上</a:t>
            </a:r>
            <a:r>
              <a:rPr lang="en-US" altLang="zh-CN" sz="1800" dirty="0"/>
              <a:t>(1,0)</a:t>
            </a:r>
            <a:r>
              <a:rPr lang="zh-CN" altLang="en-US" sz="1800" dirty="0"/>
              <a:t>；</a:t>
            </a:r>
            <a:endParaRPr lang="en-US" altLang="zh-CN" sz="1800" dirty="0"/>
          </a:p>
          <a:p>
            <a:pPr marL="0" indent="0">
              <a:buNone/>
            </a:pPr>
            <a:r>
              <a:rPr lang="zh-CN" altLang="en-US" sz="1800" dirty="0"/>
              <a:t>根据右转状态编码公式：</a:t>
            </a:r>
            <a:r>
              <a:rPr lang="en-US" altLang="zh-CN" sz="1800" dirty="0"/>
              <a:t>(0 + 1) % 4 = 1</a:t>
            </a:r>
            <a:r>
              <a:rPr lang="zh-CN" altLang="en-US" sz="1800" dirty="0"/>
              <a:t>，</a:t>
            </a:r>
            <a:r>
              <a:rPr lang="en-US" altLang="zh-CN" sz="1800" dirty="0" err="1"/>
              <a:t>direcionts</a:t>
            </a:r>
            <a:r>
              <a:rPr lang="en-US" altLang="zh-CN" sz="1800" dirty="0"/>
              <a:t>[1]</a:t>
            </a:r>
            <a:r>
              <a:rPr lang="zh-CN" altLang="en-US" sz="1800" dirty="0"/>
              <a:t>对应的方向数据为</a:t>
            </a:r>
            <a:r>
              <a:rPr lang="en-US" altLang="zh-CN" sz="1800" dirty="0"/>
              <a:t>{1,’S’}</a:t>
            </a:r>
            <a:r>
              <a:rPr lang="zh-CN" altLang="en-US" sz="1800" dirty="0"/>
              <a:t>，代表朝向为“</a:t>
            </a:r>
            <a:r>
              <a:rPr lang="en-US" altLang="zh-CN" sz="1800" dirty="0"/>
              <a:t>E</a:t>
            </a:r>
            <a:r>
              <a:rPr lang="zh-CN" altLang="en-US" sz="1800" dirty="0"/>
              <a:t>”时右转后的朝向为“</a:t>
            </a:r>
            <a:r>
              <a:rPr lang="en-US" altLang="zh-CN" sz="1800" dirty="0"/>
              <a:t>S</a:t>
            </a:r>
            <a:r>
              <a:rPr lang="zh-CN" altLang="en-US" sz="1800" dirty="0"/>
              <a:t>”；</a:t>
            </a:r>
            <a:endParaRPr lang="en-US" altLang="zh-CN" sz="1800" dirty="0"/>
          </a:p>
          <a:p>
            <a:pPr marL="0" indent="0">
              <a:buNone/>
            </a:pPr>
            <a:r>
              <a:rPr lang="zh-CN" altLang="en-US" sz="1800" dirty="0"/>
              <a:t>同理左转状态编码公式：</a:t>
            </a:r>
            <a:r>
              <a:rPr lang="en-US" altLang="zh-CN" sz="1800" dirty="0"/>
              <a:t>(0 + 3) % 4 = 3</a:t>
            </a:r>
            <a:r>
              <a:rPr lang="zh-CN" altLang="en-US" sz="1800" dirty="0"/>
              <a:t>，</a:t>
            </a:r>
            <a:r>
              <a:rPr lang="en-US" altLang="zh-CN" sz="1800" dirty="0"/>
              <a:t> </a:t>
            </a:r>
            <a:r>
              <a:rPr lang="en-US" altLang="zh-CN" sz="1800" dirty="0" err="1"/>
              <a:t>direcionts</a:t>
            </a:r>
            <a:r>
              <a:rPr lang="en-US" altLang="zh-CN" sz="1800" dirty="0"/>
              <a:t>[3]</a:t>
            </a:r>
            <a:r>
              <a:rPr lang="zh-CN" altLang="en-US" sz="1800" dirty="0"/>
              <a:t>对应的方向数据为</a:t>
            </a:r>
            <a:r>
              <a:rPr lang="en-US" altLang="zh-CN" sz="1800" dirty="0"/>
              <a:t>{3,’N’}</a:t>
            </a:r>
            <a:r>
              <a:rPr lang="zh-CN" altLang="en-US" sz="1800" dirty="0"/>
              <a:t>，代表朝向为“</a:t>
            </a:r>
            <a:r>
              <a:rPr lang="en-US" altLang="zh-CN" sz="1800" dirty="0"/>
              <a:t>E</a:t>
            </a:r>
            <a:r>
              <a:rPr lang="zh-CN" altLang="en-US" sz="1800" dirty="0"/>
              <a:t>”时左转后的朝向为“</a:t>
            </a:r>
            <a:r>
              <a:rPr lang="en-US" altLang="zh-CN" sz="1800" dirty="0"/>
              <a:t>N</a:t>
            </a:r>
            <a:r>
              <a:rPr lang="zh-CN" altLang="en-US" sz="1800" dirty="0"/>
              <a:t>”</a:t>
            </a:r>
          </a:p>
        </p:txBody>
      </p:sp>
    </p:spTree>
    <p:extLst>
      <p:ext uri="{BB962C8B-B14F-4D97-AF65-F5344CB8AC3E}">
        <p14:creationId xmlns:p14="http://schemas.microsoft.com/office/powerpoint/2010/main" val="1264284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7BDA6-BFE6-1D4A-8708-D78BD4C2825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88EE7D9A-5133-388D-EA52-34D0DF5EBF27}"/>
              </a:ext>
            </a:extLst>
          </p:cNvPr>
          <p:cNvPicPr>
            <a:picLocks noChangeAspect="1"/>
          </p:cNvPicPr>
          <p:nvPr/>
        </p:nvPicPr>
        <p:blipFill>
          <a:blip r:embed="rId3"/>
          <a:stretch>
            <a:fillRect/>
          </a:stretch>
        </p:blipFill>
        <p:spPr>
          <a:xfrm>
            <a:off x="565825" y="1881089"/>
            <a:ext cx="8059027" cy="2370302"/>
          </a:xfrm>
          <a:prstGeom prst="rect">
            <a:avLst/>
          </a:prstGeom>
        </p:spPr>
      </p:pic>
      <p:sp>
        <p:nvSpPr>
          <p:cNvPr id="3" name="标题 2">
            <a:extLst>
              <a:ext uri="{FF2B5EF4-FFF2-40B4-BE49-F238E27FC236}">
                <a16:creationId xmlns:a16="http://schemas.microsoft.com/office/drawing/2014/main" id="{0D1898BB-A255-9230-94A0-C02D3629DE13}"/>
              </a:ext>
            </a:extLst>
          </p:cNvPr>
          <p:cNvSpPr>
            <a:spLocks noGrp="1"/>
          </p:cNvSpPr>
          <p:nvPr>
            <p:ph type="title"/>
          </p:nvPr>
        </p:nvSpPr>
        <p:spPr>
          <a:xfrm>
            <a:off x="478450" y="411973"/>
            <a:ext cx="10728325" cy="485982"/>
          </a:xfrm>
        </p:spPr>
        <p:txBody>
          <a:bodyPr/>
          <a:lstStyle/>
          <a:p>
            <a:r>
              <a:rPr lang="zh-CN" altLang="en-US" dirty="0"/>
              <a:t>面向对象编程：转向操作优化</a:t>
            </a:r>
          </a:p>
        </p:txBody>
      </p:sp>
      <p:sp>
        <p:nvSpPr>
          <p:cNvPr id="13" name="内容占位符 1">
            <a:extLst>
              <a:ext uri="{FF2B5EF4-FFF2-40B4-BE49-F238E27FC236}">
                <a16:creationId xmlns:a16="http://schemas.microsoft.com/office/drawing/2014/main" id="{F6C4B2D3-6093-87CB-BAA4-2BCBE402ACD1}"/>
              </a:ext>
            </a:extLst>
          </p:cNvPr>
          <p:cNvSpPr txBox="1">
            <a:spLocks/>
          </p:cNvSpPr>
          <p:nvPr/>
        </p:nvSpPr>
        <p:spPr>
          <a:xfrm>
            <a:off x="467367" y="1213800"/>
            <a:ext cx="6726647"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以下给出</a:t>
            </a:r>
            <a:r>
              <a:rPr lang="en-US" altLang="zh-CN" dirty="0" err="1"/>
              <a:t>GetDirecion</a:t>
            </a:r>
            <a:r>
              <a:rPr lang="zh-CN" altLang="en-US" dirty="0"/>
              <a:t>函数的示例，请自行实现剩余函数</a:t>
            </a:r>
          </a:p>
        </p:txBody>
      </p:sp>
      <p:sp>
        <p:nvSpPr>
          <p:cNvPr id="18" name="圆角矩形 13">
            <a:extLst>
              <a:ext uri="{FF2B5EF4-FFF2-40B4-BE49-F238E27FC236}">
                <a16:creationId xmlns:a16="http://schemas.microsoft.com/office/drawing/2014/main" id="{01ADBDC5-E45D-D463-47B0-406B0323CCC5}"/>
              </a:ext>
            </a:extLst>
          </p:cNvPr>
          <p:cNvSpPr/>
          <p:nvPr/>
        </p:nvSpPr>
        <p:spPr bwMode="auto">
          <a:xfrm>
            <a:off x="1876874" y="2663255"/>
            <a:ext cx="2089198"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5" name="对话气泡: 矩形 4">
            <a:extLst>
              <a:ext uri="{FF2B5EF4-FFF2-40B4-BE49-F238E27FC236}">
                <a16:creationId xmlns:a16="http://schemas.microsoft.com/office/drawing/2014/main" id="{374D016E-53C8-941D-22BD-7E4524CE3CAC}"/>
              </a:ext>
            </a:extLst>
          </p:cNvPr>
          <p:cNvSpPr/>
          <p:nvPr/>
        </p:nvSpPr>
        <p:spPr>
          <a:xfrm>
            <a:off x="5475383" y="2631758"/>
            <a:ext cx="5938092" cy="1122550"/>
          </a:xfrm>
          <a:prstGeom prst="wedgeRectCallout">
            <a:avLst>
              <a:gd name="adj1" fmla="val -74394"/>
              <a:gd name="adj2" fmla="val -2200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这里直接返回了当前</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heading</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对应的</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directions</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数组中的元素</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a:p>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要求</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Point</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和</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Direction</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类型的返回直接使用</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points</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和</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directions</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数组中的元素，通过当前</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index</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计算对应元素的索引</a:t>
            </a:r>
          </a:p>
        </p:txBody>
      </p:sp>
      <p:sp>
        <p:nvSpPr>
          <p:cNvPr id="7" name="对话气泡: 矩形 6">
            <a:extLst>
              <a:ext uri="{FF2B5EF4-FFF2-40B4-BE49-F238E27FC236}">
                <a16:creationId xmlns:a16="http://schemas.microsoft.com/office/drawing/2014/main" id="{41B1B8AA-7095-BA29-71E8-FABF65F23CD8}"/>
              </a:ext>
            </a:extLst>
          </p:cNvPr>
          <p:cNvSpPr/>
          <p:nvPr/>
        </p:nvSpPr>
        <p:spPr>
          <a:xfrm>
            <a:off x="3765933" y="3986812"/>
            <a:ext cx="3505200" cy="567543"/>
          </a:xfrm>
          <a:prstGeom prst="wedgeRectCallout">
            <a:avLst>
              <a:gd name="adj1" fmla="val -51017"/>
              <a:gd name="adj2" fmla="val -8994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如果没有匹配的方向返回默认方向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N</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8" name="圆角矩形 13">
            <a:extLst>
              <a:ext uri="{FF2B5EF4-FFF2-40B4-BE49-F238E27FC236}">
                <a16:creationId xmlns:a16="http://schemas.microsoft.com/office/drawing/2014/main" id="{AF48730B-17EF-3053-81EB-7187DA597459}"/>
              </a:ext>
            </a:extLst>
          </p:cNvPr>
          <p:cNvSpPr/>
          <p:nvPr/>
        </p:nvSpPr>
        <p:spPr bwMode="auto">
          <a:xfrm>
            <a:off x="984674" y="3585973"/>
            <a:ext cx="2650891"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2" name="内容占位符 1">
            <a:extLst>
              <a:ext uri="{FF2B5EF4-FFF2-40B4-BE49-F238E27FC236}">
                <a16:creationId xmlns:a16="http://schemas.microsoft.com/office/drawing/2014/main" id="{FB74DBB7-8975-B4A6-5AE2-675DF84969FB}"/>
              </a:ext>
            </a:extLst>
          </p:cNvPr>
          <p:cNvSpPr txBox="1">
            <a:spLocks/>
          </p:cNvSpPr>
          <p:nvPr/>
        </p:nvSpPr>
        <p:spPr>
          <a:xfrm>
            <a:off x="478450" y="4616892"/>
            <a:ext cx="10560451" cy="1629033"/>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实现了坐标和方向后，还需要修改</a:t>
            </a:r>
            <a:r>
              <a:rPr lang="en-US" altLang="zh-CN" dirty="0" err="1"/>
              <a:t>src</a:t>
            </a:r>
            <a:r>
              <a:rPr lang="en-US" altLang="zh-CN" dirty="0"/>
              <a:t>/PoseHandler.hpp</a:t>
            </a:r>
            <a:r>
              <a:rPr lang="zh-CN" altLang="en-US" dirty="0"/>
              <a:t>和</a:t>
            </a:r>
            <a:r>
              <a:rPr lang="en-US" altLang="zh-CN" dirty="0" err="1"/>
              <a:t>src</a:t>
            </a:r>
            <a:r>
              <a:rPr lang="en-US" altLang="zh-CN" dirty="0"/>
              <a:t>/PoseHandler.cpp</a:t>
            </a:r>
            <a:endParaRPr lang="zh-CN" altLang="en-US" dirty="0"/>
          </a:p>
        </p:txBody>
      </p:sp>
      <p:sp>
        <p:nvSpPr>
          <p:cNvPr id="2" name="内容占位符 1">
            <a:extLst>
              <a:ext uri="{FF2B5EF4-FFF2-40B4-BE49-F238E27FC236}">
                <a16:creationId xmlns:a16="http://schemas.microsoft.com/office/drawing/2014/main" id="{265B5480-F7E4-6964-FF0A-5193BAC68A9D}"/>
              </a:ext>
            </a:extLst>
          </p:cNvPr>
          <p:cNvSpPr txBox="1">
            <a:spLocks/>
          </p:cNvSpPr>
          <p:nvPr/>
        </p:nvSpPr>
        <p:spPr>
          <a:xfrm>
            <a:off x="467367" y="897861"/>
            <a:ext cx="6726647"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zh-CN" altLang="en-US" dirty="0"/>
          </a:p>
        </p:txBody>
      </p:sp>
    </p:spTree>
    <p:extLst>
      <p:ext uri="{BB962C8B-B14F-4D97-AF65-F5344CB8AC3E}">
        <p14:creationId xmlns:p14="http://schemas.microsoft.com/office/powerpoint/2010/main" val="31821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6EFA9-FEA8-65AD-4EA9-1F49AF1A03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11CF22-AE81-51A8-EF63-4BFACE9E3181}"/>
              </a:ext>
            </a:extLst>
          </p:cNvPr>
          <p:cNvSpPr>
            <a:spLocks noGrp="1"/>
          </p:cNvSpPr>
          <p:nvPr>
            <p:ph type="title"/>
          </p:nvPr>
        </p:nvSpPr>
        <p:spPr>
          <a:xfrm>
            <a:off x="731837" y="393720"/>
            <a:ext cx="10728325" cy="497095"/>
          </a:xfrm>
        </p:spPr>
        <p:txBody>
          <a:bodyPr/>
          <a:lstStyle/>
          <a:p>
            <a:r>
              <a:rPr lang="zh-CN" altLang="en-US" dirty="0"/>
              <a:t>面向对象编程：</a:t>
            </a:r>
            <a:r>
              <a:rPr lang="en-US" altLang="zh-CN" dirty="0" err="1"/>
              <a:t>PoseHandler</a:t>
            </a:r>
            <a:r>
              <a:rPr lang="zh-CN" altLang="en-US" dirty="0"/>
              <a:t>待优化代码分析</a:t>
            </a:r>
          </a:p>
        </p:txBody>
      </p:sp>
      <p:pic>
        <p:nvPicPr>
          <p:cNvPr id="4" name="图片 3">
            <a:extLst>
              <a:ext uri="{FF2B5EF4-FFF2-40B4-BE49-F238E27FC236}">
                <a16:creationId xmlns:a16="http://schemas.microsoft.com/office/drawing/2014/main" id="{A38E8D1F-62B2-C4C9-B550-D76940A8D912}"/>
              </a:ext>
            </a:extLst>
          </p:cNvPr>
          <p:cNvPicPr>
            <a:picLocks noChangeAspect="1"/>
          </p:cNvPicPr>
          <p:nvPr/>
        </p:nvPicPr>
        <p:blipFill>
          <a:blip r:embed="rId3"/>
          <a:stretch>
            <a:fillRect/>
          </a:stretch>
        </p:blipFill>
        <p:spPr>
          <a:xfrm>
            <a:off x="1199193" y="1580119"/>
            <a:ext cx="4444599" cy="4644411"/>
          </a:xfrm>
          <a:prstGeom prst="rect">
            <a:avLst/>
          </a:prstGeom>
        </p:spPr>
      </p:pic>
      <p:sp>
        <p:nvSpPr>
          <p:cNvPr id="5" name="内容占位符 1">
            <a:extLst>
              <a:ext uri="{FF2B5EF4-FFF2-40B4-BE49-F238E27FC236}">
                <a16:creationId xmlns:a16="http://schemas.microsoft.com/office/drawing/2014/main" id="{53748221-439A-6038-0CEF-CF42465E2A42}"/>
              </a:ext>
            </a:extLst>
          </p:cNvPr>
          <p:cNvSpPr txBox="1">
            <a:spLocks/>
          </p:cNvSpPr>
          <p:nvPr/>
        </p:nvSpPr>
        <p:spPr>
          <a:xfrm>
            <a:off x="1073361" y="944563"/>
            <a:ext cx="4444600"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/PoseHandler.hpp</a:t>
            </a:r>
            <a:endParaRPr lang="zh-CN" altLang="en-US" dirty="0"/>
          </a:p>
        </p:txBody>
      </p:sp>
      <p:cxnSp>
        <p:nvCxnSpPr>
          <p:cNvPr id="6" name="直接连接符 74">
            <a:extLst>
              <a:ext uri="{FF2B5EF4-FFF2-40B4-BE49-F238E27FC236}">
                <a16:creationId xmlns:a16="http://schemas.microsoft.com/office/drawing/2014/main" id="{F3F9E036-0E09-650B-4A42-42A905EB3CCA}"/>
              </a:ext>
            </a:extLst>
          </p:cNvPr>
          <p:cNvCxnSpPr>
            <a:cxnSpLocks/>
          </p:cNvCxnSpPr>
          <p:nvPr/>
        </p:nvCxnSpPr>
        <p:spPr bwMode="auto">
          <a:xfrm>
            <a:off x="5834265" y="1156873"/>
            <a:ext cx="0" cy="509522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8" name="圆角矩形 13">
            <a:extLst>
              <a:ext uri="{FF2B5EF4-FFF2-40B4-BE49-F238E27FC236}">
                <a16:creationId xmlns:a16="http://schemas.microsoft.com/office/drawing/2014/main" id="{A27E793F-ED57-9BE1-FC7D-C0F09FDF8416}"/>
              </a:ext>
            </a:extLst>
          </p:cNvPr>
          <p:cNvSpPr/>
          <p:nvPr/>
        </p:nvSpPr>
        <p:spPr bwMode="auto">
          <a:xfrm>
            <a:off x="1073360" y="1968395"/>
            <a:ext cx="1746958" cy="27904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F1CB962C-0074-A089-761F-57B27DE3227D}"/>
              </a:ext>
            </a:extLst>
          </p:cNvPr>
          <p:cNvSpPr/>
          <p:nvPr/>
        </p:nvSpPr>
        <p:spPr>
          <a:xfrm>
            <a:off x="3171023" y="1921361"/>
            <a:ext cx="1092506" cy="567543"/>
          </a:xfrm>
          <a:prstGeom prst="wedgeRectCallout">
            <a:avLst>
              <a:gd name="adj1" fmla="val -75218"/>
              <a:gd name="adj2" fmla="val -1423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添加依赖</a:t>
            </a:r>
          </a:p>
        </p:txBody>
      </p:sp>
      <p:sp>
        <p:nvSpPr>
          <p:cNvPr id="11" name="圆角矩形 13">
            <a:extLst>
              <a:ext uri="{FF2B5EF4-FFF2-40B4-BE49-F238E27FC236}">
                <a16:creationId xmlns:a16="http://schemas.microsoft.com/office/drawing/2014/main" id="{B813F451-083B-21C4-D395-DBE316CBEC22}"/>
              </a:ext>
            </a:extLst>
          </p:cNvPr>
          <p:cNvSpPr/>
          <p:nvPr/>
        </p:nvSpPr>
        <p:spPr bwMode="auto">
          <a:xfrm>
            <a:off x="1906971" y="5138357"/>
            <a:ext cx="1746958" cy="45821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a:extLst>
              <a:ext uri="{FF2B5EF4-FFF2-40B4-BE49-F238E27FC236}">
                <a16:creationId xmlns:a16="http://schemas.microsoft.com/office/drawing/2014/main" id="{976A04E6-E4CA-7216-0E1D-3451ABFEE804}"/>
              </a:ext>
            </a:extLst>
          </p:cNvPr>
          <p:cNvSpPr/>
          <p:nvPr/>
        </p:nvSpPr>
        <p:spPr>
          <a:xfrm>
            <a:off x="3932692" y="4350760"/>
            <a:ext cx="1746957" cy="1322927"/>
          </a:xfrm>
          <a:prstGeom prst="wedgeRectCallout">
            <a:avLst>
              <a:gd name="adj1" fmla="val -63867"/>
              <a:gd name="adj2" fmla="val 1907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使用坐标</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Point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和方向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Direction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替换</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pic>
        <p:nvPicPr>
          <p:cNvPr id="16" name="图片 15">
            <a:extLst>
              <a:ext uri="{FF2B5EF4-FFF2-40B4-BE49-F238E27FC236}">
                <a16:creationId xmlns:a16="http://schemas.microsoft.com/office/drawing/2014/main" id="{1FF66FA4-A0BF-8887-D6F5-F4D13F0A2B95}"/>
              </a:ext>
            </a:extLst>
          </p:cNvPr>
          <p:cNvPicPr>
            <a:picLocks noChangeAspect="1"/>
          </p:cNvPicPr>
          <p:nvPr/>
        </p:nvPicPr>
        <p:blipFill>
          <a:blip r:embed="rId4"/>
          <a:stretch>
            <a:fillRect/>
          </a:stretch>
        </p:blipFill>
        <p:spPr>
          <a:xfrm>
            <a:off x="6058981" y="1604506"/>
            <a:ext cx="4454703" cy="4647587"/>
          </a:xfrm>
          <a:prstGeom prst="rect">
            <a:avLst/>
          </a:prstGeom>
        </p:spPr>
      </p:pic>
      <p:sp>
        <p:nvSpPr>
          <p:cNvPr id="19" name="内容占位符 1">
            <a:extLst>
              <a:ext uri="{FF2B5EF4-FFF2-40B4-BE49-F238E27FC236}">
                <a16:creationId xmlns:a16="http://schemas.microsoft.com/office/drawing/2014/main" id="{2C88F69D-0A0A-1CEC-3E76-DFB431667DE7}"/>
              </a:ext>
            </a:extLst>
          </p:cNvPr>
          <p:cNvSpPr txBox="1">
            <a:spLocks/>
          </p:cNvSpPr>
          <p:nvPr/>
        </p:nvSpPr>
        <p:spPr>
          <a:xfrm>
            <a:off x="5951997" y="944563"/>
            <a:ext cx="4444600"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/PoseHandler.cpp</a:t>
            </a:r>
            <a:endParaRPr lang="zh-CN" altLang="en-US" dirty="0"/>
          </a:p>
        </p:txBody>
      </p:sp>
    </p:spTree>
    <p:extLst>
      <p:ext uri="{BB962C8B-B14F-4D97-AF65-F5344CB8AC3E}">
        <p14:creationId xmlns:p14="http://schemas.microsoft.com/office/powerpoint/2010/main" val="376211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35C65-2A17-467B-0698-1CB853CD02A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8D7D97D-15B6-284E-ECBA-5979091DA770}"/>
              </a:ext>
            </a:extLst>
          </p:cNvPr>
          <p:cNvSpPr>
            <a:spLocks noGrp="1"/>
          </p:cNvSpPr>
          <p:nvPr>
            <p:ph type="title"/>
          </p:nvPr>
        </p:nvSpPr>
        <p:spPr>
          <a:xfrm>
            <a:off x="731837" y="393720"/>
            <a:ext cx="10728325" cy="497095"/>
          </a:xfrm>
        </p:spPr>
        <p:txBody>
          <a:bodyPr/>
          <a:lstStyle/>
          <a:p>
            <a:r>
              <a:rPr lang="zh-CN" altLang="en-US" dirty="0"/>
              <a:t>面向对象编程：</a:t>
            </a:r>
            <a:r>
              <a:rPr lang="en-US" altLang="zh-CN" dirty="0" err="1"/>
              <a:t>PoseHandler</a:t>
            </a:r>
            <a:r>
              <a:rPr lang="zh-CN" altLang="en-US" dirty="0"/>
              <a:t>待优化代码分析</a:t>
            </a:r>
          </a:p>
        </p:txBody>
      </p:sp>
      <p:pic>
        <p:nvPicPr>
          <p:cNvPr id="4" name="图片 3">
            <a:extLst>
              <a:ext uri="{FF2B5EF4-FFF2-40B4-BE49-F238E27FC236}">
                <a16:creationId xmlns:a16="http://schemas.microsoft.com/office/drawing/2014/main" id="{77401D6E-5582-1580-3861-9AFFE77848C0}"/>
              </a:ext>
            </a:extLst>
          </p:cNvPr>
          <p:cNvPicPr>
            <a:picLocks noChangeAspect="1"/>
          </p:cNvPicPr>
          <p:nvPr/>
        </p:nvPicPr>
        <p:blipFill>
          <a:blip r:embed="rId3"/>
          <a:stretch>
            <a:fillRect/>
          </a:stretch>
        </p:blipFill>
        <p:spPr>
          <a:xfrm>
            <a:off x="1199193" y="1580119"/>
            <a:ext cx="4444599" cy="4644411"/>
          </a:xfrm>
          <a:prstGeom prst="rect">
            <a:avLst/>
          </a:prstGeom>
        </p:spPr>
      </p:pic>
      <p:sp>
        <p:nvSpPr>
          <p:cNvPr id="5" name="内容占位符 1">
            <a:extLst>
              <a:ext uri="{FF2B5EF4-FFF2-40B4-BE49-F238E27FC236}">
                <a16:creationId xmlns:a16="http://schemas.microsoft.com/office/drawing/2014/main" id="{E93F5F4F-72B6-5CBF-4316-F180C00EC6D4}"/>
              </a:ext>
            </a:extLst>
          </p:cNvPr>
          <p:cNvSpPr txBox="1">
            <a:spLocks/>
          </p:cNvSpPr>
          <p:nvPr/>
        </p:nvSpPr>
        <p:spPr>
          <a:xfrm>
            <a:off x="1073361" y="944563"/>
            <a:ext cx="4444600"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/PoseHandler.hpp</a:t>
            </a:r>
            <a:endParaRPr lang="zh-CN" altLang="en-US" dirty="0"/>
          </a:p>
        </p:txBody>
      </p:sp>
      <p:cxnSp>
        <p:nvCxnSpPr>
          <p:cNvPr id="6" name="直接连接符 74">
            <a:extLst>
              <a:ext uri="{FF2B5EF4-FFF2-40B4-BE49-F238E27FC236}">
                <a16:creationId xmlns:a16="http://schemas.microsoft.com/office/drawing/2014/main" id="{101B2A72-7484-34D0-E7C9-FCF76933DBA7}"/>
              </a:ext>
            </a:extLst>
          </p:cNvPr>
          <p:cNvCxnSpPr>
            <a:cxnSpLocks/>
          </p:cNvCxnSpPr>
          <p:nvPr/>
        </p:nvCxnSpPr>
        <p:spPr bwMode="auto">
          <a:xfrm>
            <a:off x="5834265" y="1156873"/>
            <a:ext cx="0" cy="509522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8" name="圆角矩形 13">
            <a:extLst>
              <a:ext uri="{FF2B5EF4-FFF2-40B4-BE49-F238E27FC236}">
                <a16:creationId xmlns:a16="http://schemas.microsoft.com/office/drawing/2014/main" id="{65267E00-0DAA-3498-281A-7C5931387737}"/>
              </a:ext>
            </a:extLst>
          </p:cNvPr>
          <p:cNvSpPr/>
          <p:nvPr/>
        </p:nvSpPr>
        <p:spPr bwMode="auto">
          <a:xfrm>
            <a:off x="1073360" y="1968395"/>
            <a:ext cx="1746958" cy="27904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EE04C82C-6233-E80F-FF95-FD74E91A87AA}"/>
              </a:ext>
            </a:extLst>
          </p:cNvPr>
          <p:cNvSpPr/>
          <p:nvPr/>
        </p:nvSpPr>
        <p:spPr>
          <a:xfrm>
            <a:off x="3171023" y="1921361"/>
            <a:ext cx="1092506" cy="567543"/>
          </a:xfrm>
          <a:prstGeom prst="wedgeRectCallout">
            <a:avLst>
              <a:gd name="adj1" fmla="val -75218"/>
              <a:gd name="adj2" fmla="val -1423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添加依赖</a:t>
            </a:r>
          </a:p>
        </p:txBody>
      </p:sp>
      <p:sp>
        <p:nvSpPr>
          <p:cNvPr id="11" name="圆角矩形 13">
            <a:extLst>
              <a:ext uri="{FF2B5EF4-FFF2-40B4-BE49-F238E27FC236}">
                <a16:creationId xmlns:a16="http://schemas.microsoft.com/office/drawing/2014/main" id="{8293C6C4-050A-51CD-0F6A-01F42D3B8480}"/>
              </a:ext>
            </a:extLst>
          </p:cNvPr>
          <p:cNvSpPr/>
          <p:nvPr/>
        </p:nvSpPr>
        <p:spPr bwMode="auto">
          <a:xfrm>
            <a:off x="1906971" y="5138357"/>
            <a:ext cx="1746958" cy="45821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a:extLst>
              <a:ext uri="{FF2B5EF4-FFF2-40B4-BE49-F238E27FC236}">
                <a16:creationId xmlns:a16="http://schemas.microsoft.com/office/drawing/2014/main" id="{87C40B01-07B8-7A6E-8ADD-F46071A5E02D}"/>
              </a:ext>
            </a:extLst>
          </p:cNvPr>
          <p:cNvSpPr/>
          <p:nvPr/>
        </p:nvSpPr>
        <p:spPr>
          <a:xfrm>
            <a:off x="3932692" y="4350760"/>
            <a:ext cx="1746957" cy="1322927"/>
          </a:xfrm>
          <a:prstGeom prst="wedgeRectCallout">
            <a:avLst>
              <a:gd name="adj1" fmla="val -63867"/>
              <a:gd name="adj2" fmla="val 1907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使用坐标</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Point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和方向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Direction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替换</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pic>
        <p:nvPicPr>
          <p:cNvPr id="16" name="图片 15">
            <a:extLst>
              <a:ext uri="{FF2B5EF4-FFF2-40B4-BE49-F238E27FC236}">
                <a16:creationId xmlns:a16="http://schemas.microsoft.com/office/drawing/2014/main" id="{4641626A-4EE0-14C0-838D-B5325405118B}"/>
              </a:ext>
            </a:extLst>
          </p:cNvPr>
          <p:cNvPicPr>
            <a:picLocks noChangeAspect="1"/>
          </p:cNvPicPr>
          <p:nvPr/>
        </p:nvPicPr>
        <p:blipFill>
          <a:blip r:embed="rId4"/>
          <a:stretch>
            <a:fillRect/>
          </a:stretch>
        </p:blipFill>
        <p:spPr>
          <a:xfrm>
            <a:off x="6058981" y="1604506"/>
            <a:ext cx="4454703" cy="4647587"/>
          </a:xfrm>
          <a:prstGeom prst="rect">
            <a:avLst/>
          </a:prstGeom>
        </p:spPr>
      </p:pic>
      <p:sp>
        <p:nvSpPr>
          <p:cNvPr id="19" name="内容占位符 1">
            <a:extLst>
              <a:ext uri="{FF2B5EF4-FFF2-40B4-BE49-F238E27FC236}">
                <a16:creationId xmlns:a16="http://schemas.microsoft.com/office/drawing/2014/main" id="{10D1FEB8-07BE-2667-FAF7-B6E7A7FA0058}"/>
              </a:ext>
            </a:extLst>
          </p:cNvPr>
          <p:cNvSpPr txBox="1">
            <a:spLocks/>
          </p:cNvSpPr>
          <p:nvPr/>
        </p:nvSpPr>
        <p:spPr>
          <a:xfrm>
            <a:off x="5951997" y="944563"/>
            <a:ext cx="4444600"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/PoseHandler.cpp</a:t>
            </a:r>
            <a:endParaRPr lang="zh-CN" altLang="en-US" dirty="0"/>
          </a:p>
        </p:txBody>
      </p:sp>
      <p:sp>
        <p:nvSpPr>
          <p:cNvPr id="20" name="文本框 19">
            <a:extLst>
              <a:ext uri="{FF2B5EF4-FFF2-40B4-BE49-F238E27FC236}">
                <a16:creationId xmlns:a16="http://schemas.microsoft.com/office/drawing/2014/main" id="{89BF0729-EB7B-2825-EDB4-A3DD87064DD6}"/>
              </a:ext>
            </a:extLst>
          </p:cNvPr>
          <p:cNvSpPr txBox="1"/>
          <p:nvPr/>
        </p:nvSpPr>
        <p:spPr>
          <a:xfrm>
            <a:off x="565825" y="4191151"/>
            <a:ext cx="10847650" cy="1477328"/>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“extract </a:t>
            </a:r>
            <a:r>
              <a:rPr lang="en-US" altLang="zh-CN" b="1" dirty="0" err="1"/>
              <a:t>Point&amp;Direction</a:t>
            </a:r>
            <a:r>
              <a:rPr lang="en-US" altLang="zh-CN" b="1" dirty="0"/>
              <a:t>, simplify the code cyclomatic complexity in </a:t>
            </a:r>
            <a:r>
              <a:rPr lang="en-US" altLang="zh-CN" b="1" dirty="0" err="1"/>
              <a:t>PoseHandler</a:t>
            </a:r>
            <a:r>
              <a:rPr lang="en-US" altLang="zh-CN" b="1" dirty="0"/>
              <a:t> through state changes”</a:t>
            </a:r>
          </a:p>
          <a:p>
            <a:r>
              <a:rPr lang="en-US" altLang="zh-CN" b="1" dirty="0">
                <a:solidFill>
                  <a:srgbClr val="FF0000"/>
                </a:solidFill>
              </a:rPr>
              <a:t>git</a:t>
            </a:r>
            <a:r>
              <a:rPr lang="zh-CN" altLang="en-US" b="1" dirty="0">
                <a:solidFill>
                  <a:srgbClr val="FF0000"/>
                </a:solidFill>
              </a:rPr>
              <a:t> </a:t>
            </a:r>
            <a:r>
              <a:rPr lang="en-US" altLang="zh-CN" b="1" dirty="0">
                <a:solidFill>
                  <a:srgbClr val="FF0000"/>
                </a:solidFill>
              </a:rPr>
              <a:t>branch lab3-oop-recfactor-final # </a:t>
            </a:r>
            <a:r>
              <a:rPr lang="zh-CN" altLang="en-US" b="1" dirty="0">
                <a:solidFill>
                  <a:srgbClr val="FF0000"/>
                </a:solidFill>
              </a:rPr>
              <a:t>面向对象的代码优化完毕，创建一个新的分支</a:t>
            </a:r>
            <a:endParaRPr lang="en-US" altLang="zh-CN" b="1" dirty="0">
              <a:solidFill>
                <a:srgbClr val="FF0000"/>
              </a:solidFill>
            </a:endParaRPr>
          </a:p>
        </p:txBody>
      </p:sp>
    </p:spTree>
    <p:extLst>
      <p:ext uri="{BB962C8B-B14F-4D97-AF65-F5344CB8AC3E}">
        <p14:creationId xmlns:p14="http://schemas.microsoft.com/office/powerpoint/2010/main" val="29637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B52388-7F06-4FBA-8829-8F5D0695108B}"/>
              </a:ext>
            </a:extLst>
          </p:cNvPr>
          <p:cNvSpPr>
            <a:spLocks noGrp="1"/>
          </p:cNvSpPr>
          <p:nvPr>
            <p:ph sz="quarter" idx="10"/>
          </p:nvPr>
        </p:nvSpPr>
        <p:spPr>
          <a:xfrm>
            <a:off x="1019175" y="1518853"/>
            <a:ext cx="10153650" cy="4482553"/>
          </a:xfrm>
        </p:spPr>
        <p:txBody>
          <a:bodyPr/>
          <a:lstStyle/>
          <a:p>
            <a:pPr marL="0" indent="0">
              <a:buNone/>
            </a:pPr>
            <a:r>
              <a:rPr lang="zh-CN" altLang="en-US" dirty="0"/>
              <a:t>通过状态抽象和计算属性解决复杂状态流转问题：</a:t>
            </a:r>
          </a:p>
          <a:p>
            <a:r>
              <a:rPr lang="zh-CN" altLang="en-US" dirty="0"/>
              <a:t>状态问题的抽象：</a:t>
            </a:r>
          </a:p>
          <a:p>
            <a:pPr lvl="1"/>
            <a:r>
              <a:rPr lang="zh-CN" altLang="en-US" dirty="0"/>
              <a:t>介绍如何将复杂的状态问题进行抽象，以简化状态管理</a:t>
            </a:r>
          </a:p>
          <a:p>
            <a:r>
              <a:rPr lang="zh-CN" altLang="en-US" dirty="0"/>
              <a:t>利用计算机的原始计算属性：</a:t>
            </a:r>
          </a:p>
          <a:p>
            <a:pPr lvl="1"/>
            <a:r>
              <a:rPr lang="zh-CN" altLang="en-US" dirty="0"/>
              <a:t>通过计算机的基本计算属性来处理复杂的状态流转</a:t>
            </a:r>
          </a:p>
          <a:p>
            <a:pPr lvl="1"/>
            <a:r>
              <a:rPr lang="zh-CN" altLang="en-US" dirty="0"/>
              <a:t>展示如何将复杂的状态转换问题简化为基本的数学运算</a:t>
            </a:r>
          </a:p>
          <a:p>
            <a:r>
              <a:rPr lang="zh-CN" altLang="en-US" dirty="0"/>
              <a:t>小车状态的抽象：</a:t>
            </a:r>
            <a:r>
              <a:rPr lang="zh-CN" altLang="en-US" sz="2000" dirty="0"/>
              <a:t>解释如何通过这种抽象方法来简化状态管理和转换</a:t>
            </a:r>
          </a:p>
          <a:p>
            <a:r>
              <a:rPr lang="zh-CN" altLang="en-US" dirty="0"/>
              <a:t>指令的数字化抽象：</a:t>
            </a:r>
            <a:r>
              <a:rPr lang="zh-CN" altLang="en-US" sz="2000" dirty="0"/>
              <a:t>将所有指令抽象为数字，通过加减运算来处理指令</a:t>
            </a:r>
          </a:p>
          <a:p>
            <a:endParaRPr lang="zh-CN" altLang="en-US" dirty="0"/>
          </a:p>
        </p:txBody>
      </p:sp>
    </p:spTree>
    <p:extLst>
      <p:ext uri="{BB962C8B-B14F-4D97-AF65-F5344CB8AC3E}">
        <p14:creationId xmlns:p14="http://schemas.microsoft.com/office/powerpoint/2010/main" val="1585898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F737C-AAC5-5CA3-5488-7EC2C8015950}"/>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34C09B4D-199A-09F2-DB86-AA578D4F073C}"/>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函数式项目实践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4222358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DD9D6-254A-6C5F-160C-CE4F70CBB100}"/>
            </a:ext>
          </a:extLst>
        </p:cNvPr>
        <p:cNvGrpSpPr/>
        <p:nvPr/>
      </p:nvGrpSpPr>
      <p:grpSpPr>
        <a:xfrm>
          <a:off x="0" y="0"/>
          <a:ext cx="0" cy="0"/>
          <a:chOff x="0" y="0"/>
          <a:chExt cx="0" cy="0"/>
        </a:xfrm>
      </p:grpSpPr>
      <p:sp>
        <p:nvSpPr>
          <p:cNvPr id="10" name="标题 2">
            <a:extLst>
              <a:ext uri="{FF2B5EF4-FFF2-40B4-BE49-F238E27FC236}">
                <a16:creationId xmlns:a16="http://schemas.microsoft.com/office/drawing/2014/main" id="{C93FE01F-E008-B8B2-A067-33F0D42D1B06}"/>
              </a:ext>
            </a:extLst>
          </p:cNvPr>
          <p:cNvSpPr txBox="1">
            <a:spLocks/>
          </p:cNvSpPr>
          <p:nvPr/>
        </p:nvSpPr>
        <p:spPr bwMode="auto">
          <a:xfrm>
            <a:off x="731839" y="561768"/>
            <a:ext cx="10728325" cy="485982"/>
          </a:xfrm>
          <a:prstGeom prst="rect">
            <a:avLst/>
          </a:prstGeom>
        </p:spPr>
        <p:txBody>
          <a:bodyPr lIns="0" tIns="0" rIns="0" bIns="0" anchor="t">
            <a:normAutofit/>
          </a:bodyPr>
          <a:lst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a:lstStyle>
          <a:p>
            <a:r>
              <a:rPr lang="zh-CN" altLang="en-US" dirty="0"/>
              <a:t>面向对象编程问题分析</a:t>
            </a:r>
          </a:p>
        </p:txBody>
      </p:sp>
      <p:sp>
        <p:nvSpPr>
          <p:cNvPr id="11" name="文本占位符 3">
            <a:extLst>
              <a:ext uri="{FF2B5EF4-FFF2-40B4-BE49-F238E27FC236}">
                <a16:creationId xmlns:a16="http://schemas.microsoft.com/office/drawing/2014/main" id="{FACEB990-AF3E-EFB8-5550-75C9C2C32EA3}"/>
              </a:ext>
            </a:extLst>
          </p:cNvPr>
          <p:cNvSpPr>
            <a:spLocks noGrp="1"/>
          </p:cNvSpPr>
          <p:nvPr>
            <p:ph type="body" sz="quarter" idx="10"/>
          </p:nvPr>
        </p:nvSpPr>
        <p:spPr>
          <a:xfrm>
            <a:off x="731838" y="1047750"/>
            <a:ext cx="10728326" cy="4879805"/>
          </a:xfrm>
        </p:spPr>
        <p:txBody>
          <a:bodyPr/>
          <a:lstStyle/>
          <a:p>
            <a:pPr marL="514350" indent="-514350">
              <a:lnSpc>
                <a:spcPct val="150000"/>
              </a:lnSpc>
              <a:buClrTx/>
              <a:buSzPct val="100000"/>
              <a:buFont typeface="+mj-lt"/>
              <a:buAutoNum type="arabicPeriod"/>
            </a:pPr>
            <a:r>
              <a:rPr lang="zh-CN" altLang="en-US" sz="2200" dirty="0">
                <a:latin typeface="方正兰亭黑简体" panose="02000000000000000000" pitchFamily="2" charset="-122"/>
              </a:rPr>
              <a:t>继承实现多态</a:t>
            </a:r>
            <a:endParaRPr lang="en-US" altLang="zh-CN" sz="2200" dirty="0">
              <a:latin typeface="方正兰亭黑简体" panose="02000000000000000000" pitchFamily="2" charset="-122"/>
            </a:endParaRPr>
          </a:p>
          <a:p>
            <a:pPr marL="352425" lvl="1" indent="0">
              <a:lnSpc>
                <a:spcPct val="150000"/>
              </a:lnSpc>
              <a:buSzPct val="100000"/>
              <a:buNone/>
            </a:pPr>
            <a:r>
              <a:rPr lang="zh-CN" altLang="en-US" sz="2000" b="0" dirty="0">
                <a:solidFill>
                  <a:srgbClr val="333333"/>
                </a:solidFill>
                <a:effectLst/>
                <a:latin typeface="方正兰亭黑简体" panose="02000000000000000000" pitchFamily="2" charset="-122"/>
              </a:rPr>
              <a:t>通过继承机制实现的多态性可能导致较高的耦合度。这是因为子类与父类之间存在直接的关系，子类必须实现或覆盖父类的所有接口</a:t>
            </a:r>
          </a:p>
          <a:p>
            <a:pPr marL="514350" indent="-514350">
              <a:lnSpc>
                <a:spcPct val="150000"/>
              </a:lnSpc>
              <a:buClrTx/>
              <a:buSzPct val="100000"/>
              <a:buFont typeface="+mj-lt"/>
              <a:buAutoNum type="arabicPeriod"/>
            </a:pPr>
            <a:r>
              <a:rPr lang="zh-CN" altLang="en-US" sz="2200" dirty="0">
                <a:latin typeface="方正兰亭黑简体" panose="02000000000000000000" pitchFamily="2" charset="-122"/>
              </a:rPr>
              <a:t>接口实现的强制性</a:t>
            </a:r>
            <a:endParaRPr lang="en-US" altLang="zh-CN" sz="2200" dirty="0">
              <a:latin typeface="方正兰亭黑简体" panose="02000000000000000000" pitchFamily="2" charset="-122"/>
            </a:endParaRPr>
          </a:p>
          <a:p>
            <a:pPr marL="352425" lvl="1" indent="0">
              <a:lnSpc>
                <a:spcPct val="150000"/>
              </a:lnSpc>
              <a:buSzPct val="100000"/>
              <a:buNone/>
            </a:pPr>
            <a:r>
              <a:rPr lang="zh-CN" altLang="en-US" sz="2000" dirty="0">
                <a:solidFill>
                  <a:srgbClr val="333333"/>
                </a:solidFill>
                <a:latin typeface="方正兰亭黑简体" panose="02000000000000000000" pitchFamily="2" charset="-122"/>
              </a:rPr>
              <a:t>无论子类的具体需求如何，它都被迫实现父类定义的所有接口，这可能包括一些不必要或不相关的方法</a:t>
            </a:r>
            <a:endParaRPr lang="en-US" altLang="zh-CN" sz="2000" dirty="0">
              <a:solidFill>
                <a:srgbClr val="333333"/>
              </a:solidFill>
              <a:latin typeface="方正兰亭黑简体" panose="02000000000000000000" pitchFamily="2" charset="-122"/>
            </a:endParaRPr>
          </a:p>
          <a:p>
            <a:pPr marL="514350" indent="-514350">
              <a:lnSpc>
                <a:spcPct val="150000"/>
              </a:lnSpc>
              <a:buClrTx/>
              <a:buSzPct val="100000"/>
              <a:buFont typeface="+mj-lt"/>
              <a:buAutoNum type="arabicPeriod"/>
            </a:pPr>
            <a:r>
              <a:rPr lang="zh-CN" altLang="en-US" sz="2200" dirty="0">
                <a:latin typeface="方正兰亭黑简体" panose="02000000000000000000" pitchFamily="2" charset="-122"/>
              </a:rPr>
              <a:t>虚地址引发的问题</a:t>
            </a:r>
            <a:endParaRPr lang="en-US" altLang="zh-CN" sz="2200" dirty="0">
              <a:latin typeface="方正兰亭黑简体" panose="02000000000000000000" pitchFamily="2" charset="-122"/>
            </a:endParaRPr>
          </a:p>
          <a:p>
            <a:pPr marL="352425" lvl="1" indent="0">
              <a:lnSpc>
                <a:spcPct val="150000"/>
              </a:lnSpc>
              <a:buSzPct val="100000"/>
              <a:buNone/>
            </a:pPr>
            <a:r>
              <a:rPr lang="zh-CN" altLang="en-US" sz="2000" dirty="0">
                <a:solidFill>
                  <a:srgbClr val="333333"/>
                </a:solidFill>
                <a:latin typeface="方正兰亭黑简体" panose="02000000000000000000" pitchFamily="2" charset="-122"/>
              </a:rPr>
              <a:t>多态性通常涉及虚函数表，这可能导致在运行时定位问题的难度增加，特别是在出现错误或异常时</a:t>
            </a:r>
          </a:p>
        </p:txBody>
      </p:sp>
    </p:spTree>
    <p:extLst>
      <p:ext uri="{BB962C8B-B14F-4D97-AF65-F5344CB8AC3E}">
        <p14:creationId xmlns:p14="http://schemas.microsoft.com/office/powerpoint/2010/main" val="3526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1000"/>
                                        <p:tgtEl>
                                          <p:spTgt spid="11">
                                            <p:txEl>
                                              <p:pRg st="2" end="2"/>
                                            </p:txEl>
                                          </p:spTgt>
                                        </p:tgtEl>
                                      </p:cBhvr>
                                    </p:animEffect>
                                    <p:anim calcmode="lin" valueType="num">
                                      <p:cBhvr>
                                        <p:cTn id="2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1000"/>
                                        <p:tgtEl>
                                          <p:spTgt spid="11">
                                            <p:txEl>
                                              <p:pRg st="3" end="3"/>
                                            </p:txEl>
                                          </p:spTgt>
                                        </p:tgtEl>
                                      </p:cBhvr>
                                    </p:animEffect>
                                    <p:anim calcmode="lin" valueType="num">
                                      <p:cBhvr>
                                        <p:cTn id="25"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1000"/>
                                        <p:tgtEl>
                                          <p:spTgt spid="11">
                                            <p:txEl>
                                              <p:pRg st="4" end="4"/>
                                            </p:txEl>
                                          </p:spTgt>
                                        </p:tgtEl>
                                      </p:cBhvr>
                                    </p:animEffect>
                                    <p:anim calcmode="lin" valueType="num">
                                      <p:cBhvr>
                                        <p:cTn id="32"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xEl>
                                              <p:pRg st="5" end="5"/>
                                            </p:txEl>
                                          </p:spTgt>
                                        </p:tgtEl>
                                        <p:attrNameLst>
                                          <p:attrName>style.visibility</p:attrName>
                                        </p:attrNameLst>
                                      </p:cBhvr>
                                      <p:to>
                                        <p:strVal val="visible"/>
                                      </p:to>
                                    </p:set>
                                    <p:animEffect transition="in" filter="fade">
                                      <p:cBhvr>
                                        <p:cTn id="36" dur="1000"/>
                                        <p:tgtEl>
                                          <p:spTgt spid="11">
                                            <p:txEl>
                                              <p:pRg st="5" end="5"/>
                                            </p:txEl>
                                          </p:spTgt>
                                        </p:tgtEl>
                                      </p:cBhvr>
                                    </p:animEffect>
                                    <p:anim calcmode="lin" valueType="num">
                                      <p:cBhvr>
                                        <p:cTn id="37"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B570B-03DA-FF34-2A2A-BE41D10ED2A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22DE8E3-0726-F953-4F38-EF39948D7B89}"/>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函数式项目实践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2.1 </a:t>
            </a:r>
            <a:r>
              <a:rPr lang="zh-CN" altLang="en-US" sz="2200" dirty="0">
                <a:latin typeface="方正兰亭黑简体" panose="02000000000000000000" pitchFamily="2" charset="-122"/>
                <a:cs typeface="+mn-ea"/>
                <a:sym typeface="Huawei Sans" panose="020C0503030203020204" pitchFamily="34" charset="0"/>
              </a:rPr>
              <a:t>函数式编程</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2459082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58390-B3F0-CA1E-093B-F3809D4674F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7AFC604-231A-9567-9963-49AF45AA6172}"/>
              </a:ext>
            </a:extLst>
          </p:cNvPr>
          <p:cNvSpPr>
            <a:spLocks noGrp="1"/>
          </p:cNvSpPr>
          <p:nvPr>
            <p:ph type="title"/>
          </p:nvPr>
        </p:nvSpPr>
        <p:spPr>
          <a:xfrm>
            <a:off x="731838" y="447468"/>
            <a:ext cx="10728325" cy="485982"/>
          </a:xfrm>
        </p:spPr>
        <p:txBody>
          <a:bodyPr/>
          <a:lstStyle/>
          <a:p>
            <a:r>
              <a:rPr lang="zh-CN" altLang="en-US" dirty="0"/>
              <a:t>函数式编程</a:t>
            </a:r>
          </a:p>
        </p:txBody>
      </p:sp>
      <p:sp>
        <p:nvSpPr>
          <p:cNvPr id="3" name="文本占位符 2">
            <a:extLst>
              <a:ext uri="{FF2B5EF4-FFF2-40B4-BE49-F238E27FC236}">
                <a16:creationId xmlns:a16="http://schemas.microsoft.com/office/drawing/2014/main" id="{89839ED8-0EAB-3797-D0EE-C41205DD00E2}"/>
              </a:ext>
            </a:extLst>
          </p:cNvPr>
          <p:cNvSpPr>
            <a:spLocks noGrp="1"/>
          </p:cNvSpPr>
          <p:nvPr>
            <p:ph type="body" sz="quarter" idx="10"/>
          </p:nvPr>
        </p:nvSpPr>
        <p:spPr>
          <a:xfrm>
            <a:off x="731838" y="1047751"/>
            <a:ext cx="10728326" cy="1929626"/>
          </a:xfrm>
        </p:spPr>
        <p:txBody>
          <a:bodyPr/>
          <a:lstStyle/>
          <a:p>
            <a:r>
              <a:rPr lang="zh-CN" altLang="en-US" dirty="0"/>
              <a:t>一种编程范式，强调对表达式的运算而非执行命令（声明式）</a:t>
            </a:r>
            <a:endParaRPr lang="en-US" altLang="zh-CN" dirty="0"/>
          </a:p>
          <a:p>
            <a:r>
              <a:rPr lang="zh-CN" altLang="en-US" dirty="0"/>
              <a:t>纯函数（</a:t>
            </a:r>
            <a:r>
              <a:rPr lang="en-US" altLang="zh-CN" dirty="0"/>
              <a:t>pure function</a:t>
            </a:r>
            <a:r>
              <a:rPr lang="zh-CN" altLang="en-US" dirty="0"/>
              <a:t>）</a:t>
            </a:r>
            <a:endParaRPr lang="en-US" altLang="zh-CN" dirty="0"/>
          </a:p>
          <a:p>
            <a:r>
              <a:rPr lang="zh-CN" altLang="en-US" dirty="0"/>
              <a:t>延迟计算（</a:t>
            </a:r>
            <a:r>
              <a:rPr lang="en-US" altLang="zh-CN" dirty="0"/>
              <a:t>lazy evaluation</a:t>
            </a:r>
            <a:r>
              <a:rPr lang="zh-CN" altLang="en-US" dirty="0"/>
              <a:t>）</a:t>
            </a:r>
            <a:r>
              <a:rPr lang="en-US" altLang="zh-CN" dirty="0"/>
              <a:t>C++20</a:t>
            </a:r>
            <a:endParaRPr lang="zh-CN" altLang="en-US" dirty="0"/>
          </a:p>
        </p:txBody>
      </p:sp>
      <p:sp>
        <p:nvSpPr>
          <p:cNvPr id="4" name="箭头: 圆角右 3">
            <a:extLst>
              <a:ext uri="{FF2B5EF4-FFF2-40B4-BE49-F238E27FC236}">
                <a16:creationId xmlns:a16="http://schemas.microsoft.com/office/drawing/2014/main" id="{916C4A1E-1488-6025-0EBA-3F2A87830CE9}"/>
              </a:ext>
            </a:extLst>
          </p:cNvPr>
          <p:cNvSpPr/>
          <p:nvPr/>
        </p:nvSpPr>
        <p:spPr>
          <a:xfrm rot="5400000">
            <a:off x="5687070" y="660328"/>
            <a:ext cx="817859" cy="3180659"/>
          </a:xfrm>
          <a:prstGeom prst="bentArrow">
            <a:avLst>
              <a:gd name="adj1" fmla="val 25000"/>
              <a:gd name="adj2" fmla="val 24315"/>
              <a:gd name="adj3" fmla="val 25000"/>
              <a:gd name="adj4" fmla="val 43750"/>
            </a:avLst>
          </a:prstGeom>
          <a:solidFill>
            <a:schemeClr val="bg1"/>
          </a:solidFill>
          <a:ln>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7000B"/>
              </a:solidFill>
            </a:endParaRPr>
          </a:p>
        </p:txBody>
      </p:sp>
      <p:sp>
        <p:nvSpPr>
          <p:cNvPr id="5" name="文本占位符 2">
            <a:extLst>
              <a:ext uri="{FF2B5EF4-FFF2-40B4-BE49-F238E27FC236}">
                <a16:creationId xmlns:a16="http://schemas.microsoft.com/office/drawing/2014/main" id="{B58D32E5-8E61-A13E-B240-04229A37CBF0}"/>
              </a:ext>
            </a:extLst>
          </p:cNvPr>
          <p:cNvSpPr txBox="1">
            <a:spLocks/>
          </p:cNvSpPr>
          <p:nvPr/>
        </p:nvSpPr>
        <p:spPr bwMode="auto">
          <a:xfrm>
            <a:off x="5273352" y="2849145"/>
            <a:ext cx="6671231" cy="2062957"/>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纯函数在</a:t>
            </a:r>
            <a:r>
              <a:rPr lang="en-US" altLang="zh-CN" dirty="0"/>
              <a:t>C++</a:t>
            </a:r>
            <a:r>
              <a:rPr lang="zh-CN" altLang="en-US" dirty="0"/>
              <a:t>中如何保障？</a:t>
            </a:r>
            <a:endParaRPr lang="en-US" altLang="zh-CN" dirty="0"/>
          </a:p>
          <a:p>
            <a:r>
              <a:rPr lang="zh-CN" altLang="en-US" dirty="0"/>
              <a:t>没有副作用：</a:t>
            </a:r>
            <a:r>
              <a:rPr lang="en-US" altLang="zh-CN" dirty="0"/>
              <a:t>class</a:t>
            </a:r>
            <a:r>
              <a:rPr lang="zh-CN" altLang="en-US" dirty="0"/>
              <a:t>中采用</a:t>
            </a:r>
            <a:r>
              <a:rPr lang="en-US" altLang="zh-CN" dirty="0"/>
              <a:t>static</a:t>
            </a:r>
            <a:r>
              <a:rPr lang="zh-CN" altLang="en-US" dirty="0"/>
              <a:t>，</a:t>
            </a:r>
            <a:r>
              <a:rPr lang="en-US" altLang="zh-CN" dirty="0"/>
              <a:t>const</a:t>
            </a:r>
            <a:r>
              <a:rPr lang="zh-CN" altLang="en-US" dirty="0"/>
              <a:t>关键字修饰</a:t>
            </a:r>
            <a:endParaRPr lang="en-US" altLang="zh-CN" dirty="0"/>
          </a:p>
          <a:p>
            <a:r>
              <a:rPr lang="zh-CN" altLang="en-US" dirty="0"/>
              <a:t>不变性</a:t>
            </a:r>
            <a:r>
              <a:rPr lang="en-US" altLang="zh-CN" dirty="0"/>
              <a:t>Immutable</a:t>
            </a:r>
          </a:p>
        </p:txBody>
      </p:sp>
      <p:sp>
        <p:nvSpPr>
          <p:cNvPr id="6" name="圆角矩形 13">
            <a:extLst>
              <a:ext uri="{FF2B5EF4-FFF2-40B4-BE49-F238E27FC236}">
                <a16:creationId xmlns:a16="http://schemas.microsoft.com/office/drawing/2014/main" id="{BDD1EACD-A051-610F-809D-48813127217E}"/>
              </a:ext>
            </a:extLst>
          </p:cNvPr>
          <p:cNvSpPr/>
          <p:nvPr/>
        </p:nvSpPr>
        <p:spPr bwMode="auto">
          <a:xfrm>
            <a:off x="997544" y="1705455"/>
            <a:ext cx="3284523" cy="54520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Tree>
    <p:extLst>
      <p:ext uri="{BB962C8B-B14F-4D97-AF65-F5344CB8AC3E}">
        <p14:creationId xmlns:p14="http://schemas.microsoft.com/office/powerpoint/2010/main" val="18164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8B7B0-9D7D-C9E8-EAFF-2B2FB302C36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C5D15B2-C2EA-4C03-AED8-83FF60041081}"/>
              </a:ext>
            </a:extLst>
          </p:cNvPr>
          <p:cNvSpPr>
            <a:spLocks noGrp="1"/>
          </p:cNvSpPr>
          <p:nvPr>
            <p:ph type="title"/>
          </p:nvPr>
        </p:nvSpPr>
        <p:spPr>
          <a:xfrm>
            <a:off x="731838" y="447468"/>
            <a:ext cx="10728325" cy="485982"/>
          </a:xfrm>
        </p:spPr>
        <p:txBody>
          <a:bodyPr/>
          <a:lstStyle/>
          <a:p>
            <a:r>
              <a:rPr lang="zh-CN" altLang="en-US" dirty="0"/>
              <a:t>函数式编程</a:t>
            </a:r>
          </a:p>
        </p:txBody>
      </p:sp>
      <p:sp>
        <p:nvSpPr>
          <p:cNvPr id="10" name="文本框 9">
            <a:extLst>
              <a:ext uri="{FF2B5EF4-FFF2-40B4-BE49-F238E27FC236}">
                <a16:creationId xmlns:a16="http://schemas.microsoft.com/office/drawing/2014/main" id="{96BEFB94-12ED-EFAD-1CFC-670B535540A0}"/>
              </a:ext>
            </a:extLst>
          </p:cNvPr>
          <p:cNvSpPr txBox="1"/>
          <p:nvPr/>
        </p:nvSpPr>
        <p:spPr>
          <a:xfrm>
            <a:off x="731837" y="1197194"/>
            <a:ext cx="10728325" cy="4830297"/>
          </a:xfrm>
          <a:prstGeom prst="rect">
            <a:avLst/>
          </a:prstGeom>
          <a:noFill/>
        </p:spPr>
        <p:txBody>
          <a:bodyPr wrap="square">
            <a:spAutoFit/>
          </a:bodyPr>
          <a:lstStyle/>
          <a:p>
            <a:pPr marL="0" indent="0">
              <a:buNone/>
            </a:pPr>
            <a:r>
              <a:rPr lang="zh-CN" altLang="en-US" sz="2199" dirty="0">
                <a:latin typeface="Huawei Sans" panose="020C0503030203020204" pitchFamily="34" charset="0"/>
                <a:ea typeface="方正兰亭黑简体" panose="02000000000000000000" pitchFamily="2" charset="-122"/>
              </a:rPr>
              <a:t>在</a:t>
            </a:r>
            <a:r>
              <a:rPr lang="en-US" altLang="zh-CN" sz="2199" dirty="0">
                <a:latin typeface="Huawei Sans" panose="020C0503030203020204" pitchFamily="34" charset="0"/>
                <a:ea typeface="方正兰亭黑简体" panose="02000000000000000000" pitchFamily="2" charset="-122"/>
              </a:rPr>
              <a:t>C++</a:t>
            </a:r>
            <a:r>
              <a:rPr lang="zh-CN" altLang="en-US" sz="2199" dirty="0">
                <a:latin typeface="Huawei Sans" panose="020C0503030203020204" pitchFamily="34" charset="0"/>
                <a:ea typeface="方正兰亭黑简体" panose="02000000000000000000" pitchFamily="2" charset="-122"/>
              </a:rPr>
              <a:t>中，函数式编程有许多优势和收益：</a:t>
            </a:r>
          </a:p>
          <a:p>
            <a:pPr marL="0" indent="0">
              <a:buNone/>
            </a:pPr>
            <a:r>
              <a:rPr lang="en-US" altLang="zh-CN" sz="2199" dirty="0">
                <a:latin typeface="Huawei Sans" panose="020C0503030203020204" pitchFamily="34" charset="0"/>
                <a:ea typeface="方正兰亭黑简体" panose="02000000000000000000" pitchFamily="2" charset="-122"/>
              </a:rPr>
              <a:t>1. </a:t>
            </a:r>
            <a:r>
              <a:rPr lang="zh-CN" altLang="en-US" sz="2199" dirty="0">
                <a:latin typeface="Huawei Sans" panose="020C0503030203020204" pitchFamily="34" charset="0"/>
                <a:ea typeface="方正兰亭黑简体" panose="02000000000000000000" pitchFamily="2" charset="-122"/>
              </a:rPr>
              <a:t>代码简洁性：函数式编程通常使用更少的代码来实现相同的功能，使代码更加简洁和易读。</a:t>
            </a:r>
          </a:p>
          <a:p>
            <a:pPr marL="0" indent="0">
              <a:buNone/>
            </a:pPr>
            <a:r>
              <a:rPr lang="en-US" altLang="zh-CN" sz="2199" dirty="0">
                <a:latin typeface="Huawei Sans" panose="020C0503030203020204" pitchFamily="34" charset="0"/>
                <a:ea typeface="方正兰亭黑简体" panose="02000000000000000000" pitchFamily="2" charset="-122"/>
              </a:rPr>
              <a:t>2. </a:t>
            </a:r>
            <a:r>
              <a:rPr lang="zh-CN" altLang="en-US" sz="2199" dirty="0">
                <a:latin typeface="Huawei Sans" panose="020C0503030203020204" pitchFamily="34" charset="0"/>
                <a:ea typeface="方正兰亭黑简体" panose="02000000000000000000" pitchFamily="2" charset="-122"/>
              </a:rPr>
              <a:t>可维护性：由于函数是纯函数且数据是不可变的，代码更容易理解和测试。这种特性使得代码的维护和调试更加方便。</a:t>
            </a:r>
          </a:p>
          <a:p>
            <a:pPr marL="0" indent="0">
              <a:buNone/>
            </a:pPr>
            <a:r>
              <a:rPr lang="en-US" altLang="zh-CN" sz="2199" dirty="0">
                <a:latin typeface="Huawei Sans" panose="020C0503030203020204" pitchFamily="34" charset="0"/>
                <a:ea typeface="方正兰亭黑简体" panose="02000000000000000000" pitchFamily="2" charset="-122"/>
              </a:rPr>
              <a:t>3. </a:t>
            </a:r>
            <a:r>
              <a:rPr lang="zh-CN" altLang="en-US" sz="2199" dirty="0">
                <a:latin typeface="Huawei Sans" panose="020C0503030203020204" pitchFamily="34" charset="0"/>
                <a:ea typeface="方正兰亭黑简体" panose="02000000000000000000" pitchFamily="2" charset="-122"/>
              </a:rPr>
              <a:t>可预测性：纯函数的行为是确定的，对于相同的输入总是产生相同的输出，因此我们可以更准确地预测代码的行为。</a:t>
            </a:r>
          </a:p>
          <a:p>
            <a:pPr marL="0" indent="0">
              <a:buNone/>
            </a:pPr>
            <a:r>
              <a:rPr lang="en-US" altLang="zh-CN" sz="2199" dirty="0">
                <a:latin typeface="Huawei Sans" panose="020C0503030203020204" pitchFamily="34" charset="0"/>
                <a:ea typeface="方正兰亭黑简体" panose="02000000000000000000" pitchFamily="2" charset="-122"/>
              </a:rPr>
              <a:t>4. </a:t>
            </a:r>
            <a:r>
              <a:rPr lang="zh-CN" altLang="en-US" sz="2199" dirty="0">
                <a:latin typeface="Huawei Sans" panose="020C0503030203020204" pitchFamily="34" charset="0"/>
                <a:ea typeface="方正兰亭黑简体" panose="02000000000000000000" pitchFamily="2" charset="-122"/>
              </a:rPr>
              <a:t>并发编程：由于函数式编程强调不可变性和无副作用，减少了并发编程中的数据竞争问题，使得多线程编程更加安全和高效。</a:t>
            </a:r>
          </a:p>
          <a:p>
            <a:pPr marL="0" indent="0">
              <a:buNone/>
            </a:pPr>
            <a:r>
              <a:rPr lang="en-US" altLang="zh-CN" sz="2199" dirty="0">
                <a:latin typeface="Huawei Sans" panose="020C0503030203020204" pitchFamily="34" charset="0"/>
                <a:ea typeface="方正兰亭黑简体" panose="02000000000000000000" pitchFamily="2" charset="-122"/>
              </a:rPr>
              <a:t>5. </a:t>
            </a:r>
            <a:r>
              <a:rPr lang="zh-CN" altLang="en-US" sz="2199" dirty="0">
                <a:latin typeface="Huawei Sans" panose="020C0503030203020204" pitchFamily="34" charset="0"/>
                <a:ea typeface="方正兰亭黑简体" panose="02000000000000000000" pitchFamily="2" charset="-122"/>
              </a:rPr>
              <a:t>代码复用性：函数式编程中的高阶函数和柯里化等概念使得代码更具复用性和组合性，可以更方便地构建复杂的功能。</a:t>
            </a:r>
          </a:p>
          <a:p>
            <a:pPr marL="0" indent="0">
              <a:buNone/>
            </a:pPr>
            <a:endParaRPr lang="zh-CN" altLang="en-US" sz="2199" dirty="0">
              <a:latin typeface="Huawei Sans" panose="020C0503030203020204" pitchFamily="34" charset="0"/>
              <a:ea typeface="方正兰亭黑简体" panose="02000000000000000000" pitchFamily="2" charset="-122"/>
            </a:endParaRPr>
          </a:p>
          <a:p>
            <a:pPr marL="0" indent="0">
              <a:buNone/>
            </a:pPr>
            <a:r>
              <a:rPr lang="zh-CN" altLang="en-US" sz="2199" dirty="0">
                <a:latin typeface="Huawei Sans" panose="020C0503030203020204" pitchFamily="34" charset="0"/>
                <a:ea typeface="方正兰亭黑简体" panose="02000000000000000000" pitchFamily="2" charset="-122"/>
              </a:rPr>
              <a:t>这些优势使得函数式编程在提高代码质量、减少错误和提高开发效率方面具有显著的收益。</a:t>
            </a:r>
          </a:p>
        </p:txBody>
      </p:sp>
    </p:spTree>
    <p:extLst>
      <p:ext uri="{BB962C8B-B14F-4D97-AF65-F5344CB8AC3E}">
        <p14:creationId xmlns:p14="http://schemas.microsoft.com/office/powerpoint/2010/main" val="367164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7D260-3BF3-4F49-B19E-4194C26E4E50}"/>
              </a:ext>
            </a:extLst>
          </p:cNvPr>
          <p:cNvSpPr>
            <a:spLocks noGrp="1"/>
          </p:cNvSpPr>
          <p:nvPr>
            <p:ph type="ctrTitle"/>
          </p:nvPr>
        </p:nvSpPr>
        <p:spPr/>
        <p:txBody>
          <a:bodyPr/>
          <a:lstStyle/>
          <a:p>
            <a:r>
              <a:rPr lang="en-US" altLang="zh-CN" dirty="0"/>
              <a:t>C++</a:t>
            </a:r>
            <a:r>
              <a:rPr lang="zh-CN" altLang="en-US" dirty="0"/>
              <a:t>企业软件开发实践</a:t>
            </a:r>
          </a:p>
        </p:txBody>
      </p:sp>
      <p:sp>
        <p:nvSpPr>
          <p:cNvPr id="3" name="文本占位符 2">
            <a:extLst>
              <a:ext uri="{FF2B5EF4-FFF2-40B4-BE49-F238E27FC236}">
                <a16:creationId xmlns:a16="http://schemas.microsoft.com/office/drawing/2014/main" id="{F56C2A37-8615-437C-AD6B-1AC2612D5B47}"/>
              </a:ext>
            </a:extLst>
          </p:cNvPr>
          <p:cNvSpPr>
            <a:spLocks noGrp="1"/>
          </p:cNvSpPr>
          <p:nvPr>
            <p:ph type="body" sz="quarter" idx="10"/>
          </p:nvPr>
        </p:nvSpPr>
        <p:spPr/>
        <p:txBody>
          <a:bodyPr/>
          <a:lstStyle/>
          <a:p>
            <a:r>
              <a:rPr lang="zh-CN" altLang="en-US" sz="2200" dirty="0">
                <a:latin typeface="方正兰亭黑简体" panose="02000000000000000000" pitchFamily="2" charset="-122"/>
              </a:rPr>
              <a:t>实验</a:t>
            </a:r>
            <a:r>
              <a:rPr lang="en-US" altLang="zh-CN" sz="2200" dirty="0">
                <a:latin typeface="方正兰亭黑简体" panose="02000000000000000000" pitchFamily="2" charset="-122"/>
              </a:rPr>
              <a:t>3-1 </a:t>
            </a:r>
            <a:r>
              <a:rPr lang="zh-CN" altLang="en-US" sz="2200">
                <a:latin typeface="方正兰亭黑简体" panose="02000000000000000000" pitchFamily="2" charset="-122"/>
              </a:rPr>
              <a:t>面向对象编程</a:t>
            </a:r>
            <a:endParaRPr lang="zh-CN" altLang="en-US" dirty="0"/>
          </a:p>
        </p:txBody>
      </p:sp>
    </p:spTree>
    <p:extLst>
      <p:ext uri="{BB962C8B-B14F-4D97-AF65-F5344CB8AC3E}">
        <p14:creationId xmlns:p14="http://schemas.microsoft.com/office/powerpoint/2010/main" val="139036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2FB8B-2142-8BFA-979A-98EACE2EA42A}"/>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B7313073-D3D1-294D-44CC-DA536451B457}"/>
              </a:ext>
            </a:extLst>
          </p:cNvPr>
          <p:cNvSpPr>
            <a:spLocks noGrp="1"/>
          </p:cNvSpPr>
          <p:nvPr>
            <p:ph type="title"/>
          </p:nvPr>
        </p:nvSpPr>
        <p:spPr>
          <a:xfrm>
            <a:off x="731838" y="447468"/>
            <a:ext cx="10728325" cy="497095"/>
          </a:xfrm>
        </p:spPr>
        <p:txBody>
          <a:bodyPr/>
          <a:lstStyle/>
          <a:p>
            <a:r>
              <a:rPr lang="zh-CN" altLang="en-US" dirty="0"/>
              <a:t>函数式编程实现</a:t>
            </a:r>
          </a:p>
        </p:txBody>
      </p:sp>
      <p:sp>
        <p:nvSpPr>
          <p:cNvPr id="6" name="文本框 5">
            <a:extLst>
              <a:ext uri="{FF2B5EF4-FFF2-40B4-BE49-F238E27FC236}">
                <a16:creationId xmlns:a16="http://schemas.microsoft.com/office/drawing/2014/main" id="{670783D5-F706-89AD-CEC2-90D5B9BC1DCC}"/>
              </a:ext>
            </a:extLst>
          </p:cNvPr>
          <p:cNvSpPr txBox="1"/>
          <p:nvPr/>
        </p:nvSpPr>
        <p:spPr>
          <a:xfrm>
            <a:off x="731838" y="1022137"/>
            <a:ext cx="4224811" cy="430759"/>
          </a:xfrm>
          <a:prstGeom prst="rect">
            <a:avLst/>
          </a:prstGeom>
          <a:noFill/>
        </p:spPr>
        <p:txBody>
          <a:bodyPr wrap="none" rtlCol="0">
            <a:spAutoFit/>
          </a:bodyPr>
          <a:lstStyle/>
          <a:p>
            <a:r>
              <a:rPr lang="zh-CN" altLang="en-US" sz="2199" dirty="0">
                <a:latin typeface="Huawei Sans" panose="020C0503030203020204" pitchFamily="34" charset="0"/>
                <a:ea typeface="方正兰亭黑简体" panose="02000000000000000000" pitchFamily="2" charset="-122"/>
              </a:rPr>
              <a:t>删除</a:t>
            </a:r>
            <a:r>
              <a:rPr lang="en-US" altLang="zh-CN" sz="2199" dirty="0" err="1">
                <a:latin typeface="Huawei Sans" panose="020C0503030203020204" pitchFamily="34" charset="0"/>
                <a:ea typeface="方正兰亭黑简体" panose="02000000000000000000" pitchFamily="2" charset="-122"/>
              </a:rPr>
              <a:t>Icommand</a:t>
            </a:r>
            <a:r>
              <a:rPr lang="zh-CN" altLang="en-US" sz="2199" dirty="0">
                <a:latin typeface="Huawei Sans" panose="020C0503030203020204" pitchFamily="34" charset="0"/>
                <a:ea typeface="方正兰亭黑简体" panose="02000000000000000000" pitchFamily="2" charset="-122"/>
              </a:rPr>
              <a:t>，修改</a:t>
            </a:r>
            <a:r>
              <a:rPr lang="en-US" altLang="zh-CN" sz="2199" dirty="0" err="1">
                <a:latin typeface="Huawei Sans" panose="020C0503030203020204" pitchFamily="34" charset="0"/>
                <a:ea typeface="方正兰亭黑简体" panose="02000000000000000000" pitchFamily="2" charset="-122"/>
              </a:rPr>
              <a:t>MoveCommand</a:t>
            </a:r>
            <a:endParaRPr lang="zh-CN" altLang="en-US" sz="2199" dirty="0">
              <a:latin typeface="Huawei Sans" panose="020C0503030203020204" pitchFamily="34" charset="0"/>
              <a:ea typeface="方正兰亭黑简体" panose="02000000000000000000" pitchFamily="2" charset="-122"/>
            </a:endParaRPr>
          </a:p>
        </p:txBody>
      </p:sp>
      <p:pic>
        <p:nvPicPr>
          <p:cNvPr id="9" name="图片 8">
            <a:extLst>
              <a:ext uri="{FF2B5EF4-FFF2-40B4-BE49-F238E27FC236}">
                <a16:creationId xmlns:a16="http://schemas.microsoft.com/office/drawing/2014/main" id="{98C77031-4A27-6F85-3700-2772DB076AD5}"/>
              </a:ext>
            </a:extLst>
          </p:cNvPr>
          <p:cNvPicPr>
            <a:picLocks noChangeAspect="1"/>
          </p:cNvPicPr>
          <p:nvPr/>
        </p:nvPicPr>
        <p:blipFill>
          <a:blip r:embed="rId3"/>
          <a:stretch>
            <a:fillRect/>
          </a:stretch>
        </p:blipFill>
        <p:spPr>
          <a:xfrm>
            <a:off x="731838" y="1520245"/>
            <a:ext cx="7757408" cy="4741753"/>
          </a:xfrm>
          <a:prstGeom prst="rect">
            <a:avLst/>
          </a:prstGeom>
        </p:spPr>
      </p:pic>
      <p:sp>
        <p:nvSpPr>
          <p:cNvPr id="11" name="圆角矩形 13">
            <a:extLst>
              <a:ext uri="{FF2B5EF4-FFF2-40B4-BE49-F238E27FC236}">
                <a16:creationId xmlns:a16="http://schemas.microsoft.com/office/drawing/2014/main" id="{074200A8-2F35-6307-0A95-1690E927964C}"/>
              </a:ext>
            </a:extLst>
          </p:cNvPr>
          <p:cNvSpPr/>
          <p:nvPr/>
        </p:nvSpPr>
        <p:spPr bwMode="auto">
          <a:xfrm>
            <a:off x="731838" y="2037086"/>
            <a:ext cx="1612752"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a:extLst>
              <a:ext uri="{FF2B5EF4-FFF2-40B4-BE49-F238E27FC236}">
                <a16:creationId xmlns:a16="http://schemas.microsoft.com/office/drawing/2014/main" id="{50F45C6A-FC6E-2BE8-9112-A403A3EB498C}"/>
              </a:ext>
            </a:extLst>
          </p:cNvPr>
          <p:cNvSpPr/>
          <p:nvPr/>
        </p:nvSpPr>
        <p:spPr>
          <a:xfrm>
            <a:off x="2720449" y="2028578"/>
            <a:ext cx="1092506" cy="567543"/>
          </a:xfrm>
          <a:prstGeom prst="wedgeRectCallout">
            <a:avLst>
              <a:gd name="adj1" fmla="val -75218"/>
              <a:gd name="adj2" fmla="val -1423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添加依赖</a:t>
            </a:r>
          </a:p>
        </p:txBody>
      </p:sp>
      <p:sp>
        <p:nvSpPr>
          <p:cNvPr id="14" name="圆角矩形 13">
            <a:extLst>
              <a:ext uri="{FF2B5EF4-FFF2-40B4-BE49-F238E27FC236}">
                <a16:creationId xmlns:a16="http://schemas.microsoft.com/office/drawing/2014/main" id="{9FF84F76-04FA-0201-B404-6F24B1F4EEE1}"/>
              </a:ext>
            </a:extLst>
          </p:cNvPr>
          <p:cNvSpPr/>
          <p:nvPr/>
        </p:nvSpPr>
        <p:spPr bwMode="auto">
          <a:xfrm>
            <a:off x="1202290" y="4955706"/>
            <a:ext cx="7286956" cy="114029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对话气泡: 矩形 14">
            <a:extLst>
              <a:ext uri="{FF2B5EF4-FFF2-40B4-BE49-F238E27FC236}">
                <a16:creationId xmlns:a16="http://schemas.microsoft.com/office/drawing/2014/main" id="{C3B0D739-32A3-7D4A-10DF-40E12B15D5A6}"/>
              </a:ext>
            </a:extLst>
          </p:cNvPr>
          <p:cNvSpPr/>
          <p:nvPr/>
        </p:nvSpPr>
        <p:spPr>
          <a:xfrm>
            <a:off x="7472071" y="3320974"/>
            <a:ext cx="3050155" cy="1140293"/>
          </a:xfrm>
          <a:prstGeom prst="wedgeRectCallout">
            <a:avLst>
              <a:gd name="adj1" fmla="val -35681"/>
              <a:gd name="adj2" fmla="val 8454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定义函数对象，该对象接收参数</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PoseHandler</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，返回</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void</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16" name="文本框 15">
            <a:extLst>
              <a:ext uri="{FF2B5EF4-FFF2-40B4-BE49-F238E27FC236}">
                <a16:creationId xmlns:a16="http://schemas.microsoft.com/office/drawing/2014/main" id="{2EFC5AF8-DA13-AAD0-7F21-3B25B14F73B1}"/>
              </a:ext>
            </a:extLst>
          </p:cNvPr>
          <p:cNvSpPr txBox="1"/>
          <p:nvPr/>
        </p:nvSpPr>
        <p:spPr>
          <a:xfrm>
            <a:off x="8714986" y="1695859"/>
            <a:ext cx="4224811" cy="1446550"/>
          </a:xfrm>
          <a:prstGeom prst="rect">
            <a:avLst/>
          </a:prstGeom>
          <a:noFill/>
        </p:spPr>
        <p:txBody>
          <a:bodyPr wrap="square" rtlCol="0">
            <a:spAutoFit/>
          </a:bodyPr>
          <a:lstStyle/>
          <a:p>
            <a:r>
              <a:rPr lang="en-US" altLang="zh-CN" sz="2200" b="0" dirty="0" err="1">
                <a:effectLst/>
                <a:latin typeface="Fira code" panose="020B0809050000020004" pitchFamily="49" charset="0"/>
              </a:rPr>
              <a:t>TurnLeftCommand</a:t>
            </a:r>
            <a:endParaRPr lang="en-US" altLang="zh-CN" sz="2200" b="0" dirty="0">
              <a:effectLst/>
              <a:latin typeface="Fira code" panose="020B0809050000020004" pitchFamily="49" charset="0"/>
            </a:endParaRPr>
          </a:p>
          <a:p>
            <a:r>
              <a:rPr lang="en-US" altLang="zh-CN" sz="2200" b="0" dirty="0" err="1">
                <a:effectLst/>
                <a:latin typeface="Fira code" panose="020B0809050000020004" pitchFamily="49" charset="0"/>
              </a:rPr>
              <a:t>TurnRightCommand</a:t>
            </a:r>
            <a:endParaRPr lang="en-US" altLang="zh-CN" sz="2200" b="0" dirty="0">
              <a:effectLst/>
              <a:latin typeface="Fira code" panose="020B0809050000020004" pitchFamily="49" charset="0"/>
            </a:endParaRPr>
          </a:p>
          <a:p>
            <a:r>
              <a:rPr lang="en-US" altLang="zh-CN" sz="2200" dirty="0" err="1">
                <a:latin typeface="Fira code" panose="020B0809050000020004" pitchFamily="49" charset="0"/>
              </a:rPr>
              <a:t>FastCommand</a:t>
            </a:r>
            <a:endParaRPr lang="en-US" altLang="zh-CN" sz="2200" dirty="0">
              <a:latin typeface="Fira code" panose="020B0809050000020004" pitchFamily="49" charset="0"/>
            </a:endParaRPr>
          </a:p>
          <a:p>
            <a:r>
              <a:rPr lang="zh-CN" altLang="en-US" sz="2200" dirty="0">
                <a:latin typeface="Fira code" panose="020B0809050000020004" pitchFamily="49" charset="0"/>
              </a:rPr>
              <a:t>由大家自行修改</a:t>
            </a:r>
          </a:p>
        </p:txBody>
      </p:sp>
    </p:spTree>
    <p:extLst>
      <p:ext uri="{BB962C8B-B14F-4D97-AF65-F5344CB8AC3E}">
        <p14:creationId xmlns:p14="http://schemas.microsoft.com/office/powerpoint/2010/main" val="233573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7D3F4-4B9C-2DA9-618E-E1E03185B2E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C7D22E-894C-4D52-88F6-132FFE642561}"/>
              </a:ext>
            </a:extLst>
          </p:cNvPr>
          <p:cNvSpPr>
            <a:spLocks noGrp="1"/>
          </p:cNvSpPr>
          <p:nvPr>
            <p:ph type="title"/>
          </p:nvPr>
        </p:nvSpPr>
        <p:spPr>
          <a:xfrm>
            <a:off x="731838" y="447468"/>
            <a:ext cx="10728325" cy="497095"/>
          </a:xfrm>
        </p:spPr>
        <p:txBody>
          <a:bodyPr/>
          <a:lstStyle/>
          <a:p>
            <a:r>
              <a:rPr lang="zh-CN" altLang="en-US" dirty="0"/>
              <a:t>函数式编程实现</a:t>
            </a:r>
          </a:p>
        </p:txBody>
      </p:sp>
      <p:sp>
        <p:nvSpPr>
          <p:cNvPr id="3" name="文本框 2">
            <a:extLst>
              <a:ext uri="{FF2B5EF4-FFF2-40B4-BE49-F238E27FC236}">
                <a16:creationId xmlns:a16="http://schemas.microsoft.com/office/drawing/2014/main" id="{5E097050-1D85-95F2-A236-D4ED8E659F2C}"/>
              </a:ext>
            </a:extLst>
          </p:cNvPr>
          <p:cNvSpPr txBox="1"/>
          <p:nvPr/>
        </p:nvSpPr>
        <p:spPr>
          <a:xfrm>
            <a:off x="639073" y="998322"/>
            <a:ext cx="2924390" cy="430759"/>
          </a:xfrm>
          <a:prstGeom prst="rect">
            <a:avLst/>
          </a:prstGeom>
          <a:noFill/>
        </p:spPr>
        <p:txBody>
          <a:bodyPr wrap="none" rtlCol="0">
            <a:spAutoFit/>
          </a:bodyPr>
          <a:lstStyle/>
          <a:p>
            <a:r>
              <a:rPr lang="zh-CN" altLang="en-US" sz="2199" dirty="0">
                <a:latin typeface="Huawei Sans" panose="020C0503030203020204" pitchFamily="34" charset="0"/>
                <a:ea typeface="方正兰亭黑简体" panose="02000000000000000000" pitchFamily="2" charset="-122"/>
              </a:rPr>
              <a:t>修改</a:t>
            </a:r>
            <a:r>
              <a:rPr lang="en-US" altLang="zh-CN" sz="2199" dirty="0">
                <a:latin typeface="Huawei Sans" panose="020C0503030203020204" pitchFamily="34" charset="0"/>
                <a:ea typeface="方正兰亭黑简体" panose="02000000000000000000" pitchFamily="2" charset="-122"/>
              </a:rPr>
              <a:t>ExecutorImpl.cpp</a:t>
            </a:r>
            <a:endParaRPr lang="zh-CN" altLang="en-US" sz="2199" dirty="0">
              <a:latin typeface="Huawei Sans" panose="020C0503030203020204" pitchFamily="34" charset="0"/>
              <a:ea typeface="方正兰亭黑简体" panose="02000000000000000000" pitchFamily="2" charset="-122"/>
            </a:endParaRPr>
          </a:p>
        </p:txBody>
      </p:sp>
      <p:pic>
        <p:nvPicPr>
          <p:cNvPr id="5" name="图片 4">
            <a:extLst>
              <a:ext uri="{FF2B5EF4-FFF2-40B4-BE49-F238E27FC236}">
                <a16:creationId xmlns:a16="http://schemas.microsoft.com/office/drawing/2014/main" id="{42179CDA-3081-6D46-128A-621F324C1CE6}"/>
              </a:ext>
            </a:extLst>
          </p:cNvPr>
          <p:cNvPicPr>
            <a:picLocks noChangeAspect="1"/>
          </p:cNvPicPr>
          <p:nvPr/>
        </p:nvPicPr>
        <p:blipFill>
          <a:blip r:embed="rId3"/>
          <a:stretch>
            <a:fillRect/>
          </a:stretch>
        </p:blipFill>
        <p:spPr>
          <a:xfrm>
            <a:off x="731838" y="1452896"/>
            <a:ext cx="7633092" cy="4870700"/>
          </a:xfrm>
          <a:prstGeom prst="rect">
            <a:avLst/>
          </a:prstGeom>
        </p:spPr>
      </p:pic>
      <p:sp>
        <p:nvSpPr>
          <p:cNvPr id="6" name="圆角矩形 13">
            <a:extLst>
              <a:ext uri="{FF2B5EF4-FFF2-40B4-BE49-F238E27FC236}">
                <a16:creationId xmlns:a16="http://schemas.microsoft.com/office/drawing/2014/main" id="{FAE63F43-141A-57F9-261E-3826396DE728}"/>
              </a:ext>
            </a:extLst>
          </p:cNvPr>
          <p:cNvSpPr/>
          <p:nvPr/>
        </p:nvSpPr>
        <p:spPr bwMode="auto">
          <a:xfrm>
            <a:off x="3302758" y="1746390"/>
            <a:ext cx="4038945"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对话气泡: 矩形 6">
            <a:extLst>
              <a:ext uri="{FF2B5EF4-FFF2-40B4-BE49-F238E27FC236}">
                <a16:creationId xmlns:a16="http://schemas.microsoft.com/office/drawing/2014/main" id="{AC59AB12-D854-A061-62C5-93FAC83979E5}"/>
              </a:ext>
            </a:extLst>
          </p:cNvPr>
          <p:cNvSpPr/>
          <p:nvPr/>
        </p:nvSpPr>
        <p:spPr>
          <a:xfrm>
            <a:off x="7536033" y="998322"/>
            <a:ext cx="2283828" cy="567543"/>
          </a:xfrm>
          <a:prstGeom prst="wedgeRectCallout">
            <a:avLst>
              <a:gd name="adj1" fmla="val -62369"/>
              <a:gd name="adj2" fmla="val 6048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修改表驱动的数据结构</a:t>
            </a:r>
          </a:p>
        </p:txBody>
      </p:sp>
      <p:sp>
        <p:nvSpPr>
          <p:cNvPr id="8" name="圆角矩形 13">
            <a:extLst>
              <a:ext uri="{FF2B5EF4-FFF2-40B4-BE49-F238E27FC236}">
                <a16:creationId xmlns:a16="http://schemas.microsoft.com/office/drawing/2014/main" id="{604BE85E-EE07-C14D-6495-9C8D499BB69E}"/>
              </a:ext>
            </a:extLst>
          </p:cNvPr>
          <p:cNvSpPr/>
          <p:nvPr/>
        </p:nvSpPr>
        <p:spPr bwMode="auto">
          <a:xfrm>
            <a:off x="1043262" y="2191440"/>
            <a:ext cx="4038945" cy="53850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D07692ED-8221-B80A-FF97-0C8F7908C94C}"/>
              </a:ext>
            </a:extLst>
          </p:cNvPr>
          <p:cNvSpPr/>
          <p:nvPr/>
        </p:nvSpPr>
        <p:spPr>
          <a:xfrm>
            <a:off x="5844209" y="2554291"/>
            <a:ext cx="3723861" cy="567543"/>
          </a:xfrm>
          <a:prstGeom prst="wedgeRectCallout">
            <a:avLst>
              <a:gd name="adj1" fmla="val -65723"/>
              <a:gd name="adj2" fmla="val -3291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注意需要先初始化对象，再获取元素</a:t>
            </a:r>
          </a:p>
        </p:txBody>
      </p:sp>
      <p:sp>
        <p:nvSpPr>
          <p:cNvPr id="10" name="圆角矩形 13">
            <a:extLst>
              <a:ext uri="{FF2B5EF4-FFF2-40B4-BE49-F238E27FC236}">
                <a16:creationId xmlns:a16="http://schemas.microsoft.com/office/drawing/2014/main" id="{88E293D1-BC1D-CD73-4C6D-C7ED8E7A150B}"/>
              </a:ext>
            </a:extLst>
          </p:cNvPr>
          <p:cNvSpPr/>
          <p:nvPr/>
        </p:nvSpPr>
        <p:spPr bwMode="auto">
          <a:xfrm>
            <a:off x="1805264" y="5405104"/>
            <a:ext cx="2236649"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1" name="对话气泡: 矩形 10">
            <a:extLst>
              <a:ext uri="{FF2B5EF4-FFF2-40B4-BE49-F238E27FC236}">
                <a16:creationId xmlns:a16="http://schemas.microsoft.com/office/drawing/2014/main" id="{7D605426-799B-858C-B923-BECC878B7D67}"/>
              </a:ext>
            </a:extLst>
          </p:cNvPr>
          <p:cNvSpPr/>
          <p:nvPr/>
        </p:nvSpPr>
        <p:spPr>
          <a:xfrm>
            <a:off x="4548384" y="5503783"/>
            <a:ext cx="2924390" cy="567543"/>
          </a:xfrm>
          <a:prstGeom prst="wedgeRectCallout">
            <a:avLst>
              <a:gd name="adj1" fmla="val -62822"/>
              <a:gd name="adj2" fmla="val -2124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可以直接将其作为函数使用</a:t>
            </a:r>
          </a:p>
        </p:txBody>
      </p:sp>
      <p:sp>
        <p:nvSpPr>
          <p:cNvPr id="12" name="文本框 11">
            <a:extLst>
              <a:ext uri="{FF2B5EF4-FFF2-40B4-BE49-F238E27FC236}">
                <a16:creationId xmlns:a16="http://schemas.microsoft.com/office/drawing/2014/main" id="{FFBC0D28-C1FC-FA2C-4E17-F5409CF9C265}"/>
              </a:ext>
            </a:extLst>
          </p:cNvPr>
          <p:cNvSpPr txBox="1"/>
          <p:nvPr/>
        </p:nvSpPr>
        <p:spPr>
          <a:xfrm>
            <a:off x="5844209" y="4048722"/>
            <a:ext cx="5530175" cy="923330"/>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“use lambda to optimize code”</a:t>
            </a:r>
            <a:endParaRPr lang="en-US" altLang="zh-CN" b="1" dirty="0">
              <a:solidFill>
                <a:srgbClr val="FF0000"/>
              </a:solidFill>
            </a:endParaRPr>
          </a:p>
        </p:txBody>
      </p:sp>
    </p:spTree>
    <p:extLst>
      <p:ext uri="{BB962C8B-B14F-4D97-AF65-F5344CB8AC3E}">
        <p14:creationId xmlns:p14="http://schemas.microsoft.com/office/powerpoint/2010/main" val="330439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1174E-5A23-DEF2-A409-159AFAA25E9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3D80A763-5977-6E0D-3F6E-BC6E2B02B4D8}"/>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函数式项目实践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2.2 Lambda</a:t>
            </a:r>
            <a:r>
              <a:rPr lang="zh-CN" altLang="en-US" sz="2200" dirty="0">
                <a:latin typeface="方正兰亭黑简体" panose="02000000000000000000" pitchFamily="2" charset="-122"/>
                <a:cs typeface="+mn-ea"/>
                <a:sym typeface="Huawei Sans" panose="020C0503030203020204" pitchFamily="34" charset="0"/>
              </a:rPr>
              <a:t>对象生命周期安全</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1526153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FF8D5-1376-7366-1CF2-B92924A1CFA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EBCBECE-A001-89EE-FB8E-D1AB1820AFE3}"/>
              </a:ext>
            </a:extLst>
          </p:cNvPr>
          <p:cNvPicPr>
            <a:picLocks noChangeAspect="1"/>
          </p:cNvPicPr>
          <p:nvPr/>
        </p:nvPicPr>
        <p:blipFill>
          <a:blip r:embed="rId3"/>
          <a:stretch>
            <a:fillRect/>
          </a:stretch>
        </p:blipFill>
        <p:spPr>
          <a:xfrm>
            <a:off x="599798" y="1197025"/>
            <a:ext cx="8155276" cy="2937653"/>
          </a:xfrm>
          <a:prstGeom prst="rect">
            <a:avLst/>
          </a:prstGeom>
        </p:spPr>
      </p:pic>
      <p:sp>
        <p:nvSpPr>
          <p:cNvPr id="4" name="标题 2">
            <a:extLst>
              <a:ext uri="{FF2B5EF4-FFF2-40B4-BE49-F238E27FC236}">
                <a16:creationId xmlns:a16="http://schemas.microsoft.com/office/drawing/2014/main" id="{084BD2F7-743B-4FA4-086F-C583142C4D65}"/>
              </a:ext>
            </a:extLst>
          </p:cNvPr>
          <p:cNvSpPr>
            <a:spLocks noGrp="1"/>
          </p:cNvSpPr>
          <p:nvPr>
            <p:ph type="title"/>
          </p:nvPr>
        </p:nvSpPr>
        <p:spPr>
          <a:xfrm>
            <a:off x="560041" y="443977"/>
            <a:ext cx="10728325" cy="485982"/>
          </a:xfrm>
        </p:spPr>
        <p:txBody>
          <a:bodyPr/>
          <a:lstStyle/>
          <a:p>
            <a:r>
              <a:rPr lang="zh-CN" altLang="en-US" dirty="0"/>
              <a:t>函数式编程实现：代码问题分析</a:t>
            </a:r>
          </a:p>
        </p:txBody>
      </p:sp>
      <p:sp>
        <p:nvSpPr>
          <p:cNvPr id="5" name="文本占位符 3">
            <a:extLst>
              <a:ext uri="{FF2B5EF4-FFF2-40B4-BE49-F238E27FC236}">
                <a16:creationId xmlns:a16="http://schemas.microsoft.com/office/drawing/2014/main" id="{D1837B99-7268-B974-9C0A-721504221E98}"/>
              </a:ext>
            </a:extLst>
          </p:cNvPr>
          <p:cNvSpPr>
            <a:spLocks noGrp="1"/>
          </p:cNvSpPr>
          <p:nvPr>
            <p:ph type="body" sz="quarter" idx="10"/>
          </p:nvPr>
        </p:nvSpPr>
        <p:spPr>
          <a:xfrm>
            <a:off x="599799" y="4315934"/>
            <a:ext cx="10997470" cy="1345041"/>
          </a:xfrm>
        </p:spPr>
        <p:txBody>
          <a:bodyPr/>
          <a:lstStyle/>
          <a:p>
            <a:pPr marL="285750" indent="-285750">
              <a:lnSpc>
                <a:spcPct val="150000"/>
              </a:lnSpc>
              <a:buFont typeface="Wingdings" panose="05000000000000000000" pitchFamily="2" charset="2"/>
              <a:buChar char="l"/>
            </a:pPr>
            <a:r>
              <a:rPr lang="zh-CN" altLang="en-US" sz="1600" b="1" dirty="0">
                <a:latin typeface="方正兰亭黑简体" panose="02000000000000000000" pitchFamily="2" charset="-122"/>
                <a:ea typeface="方正兰亭黑简体" panose="02000000000000000000" pitchFamily="2" charset="-122"/>
              </a:rPr>
              <a:t>公开操作：</a:t>
            </a:r>
            <a:endParaRPr lang="en-US" altLang="zh-CN" sz="1600" b="1" dirty="0">
              <a:latin typeface="方正兰亭黑简体" panose="02000000000000000000" pitchFamily="2" charset="-122"/>
              <a:ea typeface="方正兰亭黑简体" panose="02000000000000000000" pitchFamily="2" charset="-122"/>
            </a:endParaRPr>
          </a:p>
          <a:p>
            <a:pPr marL="0" indent="0">
              <a:lnSpc>
                <a:spcPct val="150000"/>
              </a:lnSpc>
              <a:buNone/>
            </a:pPr>
            <a:r>
              <a:rPr lang="zh-CN" altLang="en-US" sz="1600" dirty="0">
                <a:latin typeface="方正兰亭黑简体" panose="02000000000000000000" pitchFamily="2" charset="-122"/>
                <a:ea typeface="方正兰亭黑简体" panose="02000000000000000000" pitchFamily="2" charset="-122"/>
              </a:rPr>
              <a:t>使用</a:t>
            </a:r>
            <a:r>
              <a:rPr lang="en-US" altLang="zh-CN" sz="1600" dirty="0">
                <a:latin typeface="方正兰亭黑简体" panose="02000000000000000000" pitchFamily="2" charset="-122"/>
                <a:ea typeface="方正兰亭黑简体" panose="02000000000000000000" pitchFamily="2" charset="-122"/>
              </a:rPr>
              <a:t>public</a:t>
            </a:r>
            <a:r>
              <a:rPr lang="zh-CN" altLang="en-US" sz="1600" dirty="0">
                <a:latin typeface="方正兰亭黑简体" panose="02000000000000000000" pitchFamily="2" charset="-122"/>
                <a:ea typeface="方正兰亭黑简体" panose="02000000000000000000" pitchFamily="2" charset="-122"/>
              </a:rPr>
              <a:t>关键字可能破坏类的封装性，因为它允许外部代码直接访问和修改类成员变量</a:t>
            </a:r>
            <a:endParaRPr lang="en-US" altLang="zh-CN" sz="1600" dirty="0">
              <a:latin typeface="方正兰亭黑简体" panose="02000000000000000000" pitchFamily="2" charset="-122"/>
              <a:ea typeface="方正兰亭黑简体" panose="02000000000000000000" pitchFamily="2" charset="-122"/>
            </a:endParaRPr>
          </a:p>
          <a:p>
            <a:pPr marL="285750" indent="-285750">
              <a:lnSpc>
                <a:spcPct val="150000"/>
              </a:lnSpc>
              <a:buFont typeface="Wingdings" panose="05000000000000000000" pitchFamily="2" charset="2"/>
              <a:buChar char="l"/>
            </a:pPr>
            <a:r>
              <a:rPr lang="zh-CN" altLang="en-US" sz="1600" b="1" dirty="0">
                <a:latin typeface="方正兰亭黑简体" panose="02000000000000000000" pitchFamily="2" charset="-122"/>
                <a:ea typeface="方正兰亭黑简体" panose="02000000000000000000" pitchFamily="2" charset="-122"/>
              </a:rPr>
              <a:t>封装性破坏：</a:t>
            </a:r>
            <a:endParaRPr lang="en-US" altLang="zh-CN" sz="1600" b="1" dirty="0">
              <a:latin typeface="方正兰亭黑简体" panose="02000000000000000000" pitchFamily="2" charset="-122"/>
              <a:ea typeface="方正兰亭黑简体" panose="02000000000000000000" pitchFamily="2" charset="-122"/>
            </a:endParaRPr>
          </a:p>
          <a:p>
            <a:pPr marL="0" indent="0">
              <a:lnSpc>
                <a:spcPct val="150000"/>
              </a:lnSpc>
              <a:buNone/>
            </a:pPr>
            <a:r>
              <a:rPr lang="zh-CN" altLang="en-US" sz="1600" dirty="0">
                <a:latin typeface="方正兰亭黑简体" panose="02000000000000000000" pitchFamily="2" charset="-122"/>
                <a:ea typeface="方正兰亭黑简体" panose="02000000000000000000" pitchFamily="2" charset="-122"/>
              </a:rPr>
              <a:t>缺乏足够的封装，业务逻辑直接暴露，从而带来安全隐患，同时也降低了模块的独立性和安全性</a:t>
            </a:r>
          </a:p>
          <a:p>
            <a:endParaRPr lang="zh-CN" altLang="en-US" sz="1400" dirty="0"/>
          </a:p>
        </p:txBody>
      </p:sp>
    </p:spTree>
    <p:extLst>
      <p:ext uri="{BB962C8B-B14F-4D97-AF65-F5344CB8AC3E}">
        <p14:creationId xmlns:p14="http://schemas.microsoft.com/office/powerpoint/2010/main" val="1962115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70EF4-57B5-4577-1F1B-8958094234A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EAE4CB92-8A0B-8442-42CC-E7E8EA7739D3}"/>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函数式项目实践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2.3 </a:t>
            </a:r>
            <a:r>
              <a:rPr lang="zh-CN" altLang="en-US" sz="2200" dirty="0">
                <a:latin typeface="方正兰亭黑简体" panose="02000000000000000000" pitchFamily="2" charset="-122"/>
                <a:cs typeface="+mn-ea"/>
                <a:sym typeface="Huawei Sans" panose="020C0503030203020204" pitchFamily="34" charset="0"/>
              </a:rPr>
              <a:t>操作符重载</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3658317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03351-83EA-D081-D690-2AFA517E5B6D}"/>
            </a:ext>
          </a:extLst>
        </p:cNvPr>
        <p:cNvGrpSpPr/>
        <p:nvPr/>
      </p:nvGrpSpPr>
      <p:grpSpPr>
        <a:xfrm>
          <a:off x="0" y="0"/>
          <a:ext cx="0" cy="0"/>
          <a:chOff x="0" y="0"/>
          <a:chExt cx="0" cy="0"/>
        </a:xfrm>
      </p:grpSpPr>
      <p:sp>
        <p:nvSpPr>
          <p:cNvPr id="2" name="标题 2">
            <a:extLst>
              <a:ext uri="{FF2B5EF4-FFF2-40B4-BE49-F238E27FC236}">
                <a16:creationId xmlns:a16="http://schemas.microsoft.com/office/drawing/2014/main" id="{0B4793F0-C573-6906-B354-C3FE1F1B5174}"/>
              </a:ext>
            </a:extLst>
          </p:cNvPr>
          <p:cNvSpPr>
            <a:spLocks noGrp="1"/>
          </p:cNvSpPr>
          <p:nvPr>
            <p:ph type="title"/>
          </p:nvPr>
        </p:nvSpPr>
        <p:spPr>
          <a:xfrm>
            <a:off x="598266" y="470866"/>
            <a:ext cx="10995468" cy="485982"/>
          </a:xfrm>
        </p:spPr>
        <p:txBody>
          <a:bodyPr>
            <a:noAutofit/>
          </a:bodyPr>
          <a:lstStyle/>
          <a:p>
            <a:r>
              <a:rPr lang="zh-CN" altLang="en-US" dirty="0">
                <a:latin typeface="+mj-ea"/>
                <a:ea typeface="+mj-ea"/>
              </a:rPr>
              <a:t>确保对象生命周期安全保证</a:t>
            </a:r>
            <a:r>
              <a:rPr lang="zh-CN" altLang="en-US" dirty="0"/>
              <a:t>：</a:t>
            </a:r>
            <a:r>
              <a:rPr lang="en-US" altLang="zh-CN" dirty="0" err="1">
                <a:latin typeface="+mj-ea"/>
                <a:ea typeface="+mj-ea"/>
              </a:rPr>
              <a:t>MoveCommand</a:t>
            </a:r>
            <a:r>
              <a:rPr lang="zh-CN" altLang="en-US" dirty="0">
                <a:latin typeface="+mj-ea"/>
                <a:ea typeface="+mj-ea"/>
              </a:rPr>
              <a:t>操作符重载</a:t>
            </a:r>
          </a:p>
        </p:txBody>
      </p:sp>
      <p:pic>
        <p:nvPicPr>
          <p:cNvPr id="4" name="图片 3">
            <a:extLst>
              <a:ext uri="{FF2B5EF4-FFF2-40B4-BE49-F238E27FC236}">
                <a16:creationId xmlns:a16="http://schemas.microsoft.com/office/drawing/2014/main" id="{50C588CF-E716-1FA6-6962-047C9E6F9F3D}"/>
              </a:ext>
            </a:extLst>
          </p:cNvPr>
          <p:cNvPicPr>
            <a:picLocks noChangeAspect="1"/>
          </p:cNvPicPr>
          <p:nvPr/>
        </p:nvPicPr>
        <p:blipFill>
          <a:blip r:embed="rId3"/>
          <a:stretch>
            <a:fillRect/>
          </a:stretch>
        </p:blipFill>
        <p:spPr>
          <a:xfrm>
            <a:off x="598266" y="1429081"/>
            <a:ext cx="5938088" cy="4746431"/>
          </a:xfrm>
          <a:prstGeom prst="rect">
            <a:avLst/>
          </a:prstGeom>
        </p:spPr>
      </p:pic>
      <p:sp>
        <p:nvSpPr>
          <p:cNvPr id="5" name="圆角矩形 13">
            <a:extLst>
              <a:ext uri="{FF2B5EF4-FFF2-40B4-BE49-F238E27FC236}">
                <a16:creationId xmlns:a16="http://schemas.microsoft.com/office/drawing/2014/main" id="{BA24C182-BDE9-D41B-B48A-975312B074B9}"/>
              </a:ext>
            </a:extLst>
          </p:cNvPr>
          <p:cNvSpPr/>
          <p:nvPr/>
        </p:nvSpPr>
        <p:spPr bwMode="auto">
          <a:xfrm>
            <a:off x="1479895" y="4570217"/>
            <a:ext cx="1130784"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文本框 6">
            <a:extLst>
              <a:ext uri="{FF2B5EF4-FFF2-40B4-BE49-F238E27FC236}">
                <a16:creationId xmlns:a16="http://schemas.microsoft.com/office/drawing/2014/main" id="{C0A89448-8490-1B43-6B05-AA0EBC628202}"/>
              </a:ext>
            </a:extLst>
          </p:cNvPr>
          <p:cNvSpPr txBox="1"/>
          <p:nvPr/>
        </p:nvSpPr>
        <p:spPr>
          <a:xfrm>
            <a:off x="6838288" y="1343060"/>
            <a:ext cx="4489519" cy="2122889"/>
          </a:xfrm>
          <a:prstGeom prst="rect">
            <a:avLst/>
          </a:prstGeom>
          <a:noFill/>
        </p:spPr>
        <p:txBody>
          <a:bodyPr wrap="square">
            <a:spAutoFit/>
          </a:bodyPr>
          <a:lstStyle/>
          <a:p>
            <a:pPr marL="0" indent="0">
              <a:buNone/>
            </a:pPr>
            <a:r>
              <a:rPr lang="en-US" altLang="zh-CN" sz="2199" dirty="0">
                <a:latin typeface="Huawei Sans" panose="020C0503030203020204" pitchFamily="34" charset="0"/>
                <a:ea typeface="方正兰亭黑简体" panose="02000000000000000000" pitchFamily="2" charset="-122"/>
              </a:rPr>
              <a:t>operator() </a:t>
            </a:r>
            <a:r>
              <a:rPr lang="zh-CN" altLang="en-US" sz="2199" dirty="0">
                <a:latin typeface="Huawei Sans" panose="020C0503030203020204" pitchFamily="34" charset="0"/>
                <a:ea typeface="方正兰亭黑简体" panose="02000000000000000000" pitchFamily="2" charset="-122"/>
              </a:rPr>
              <a:t>是一个特殊的函数，称为函数调用运算符。它允许一个对象像函数一样被调用。当你定义了一个重载了 </a:t>
            </a:r>
            <a:r>
              <a:rPr lang="en-US" altLang="zh-CN" sz="2199" dirty="0">
                <a:latin typeface="Huawei Sans" panose="020C0503030203020204" pitchFamily="34" charset="0"/>
                <a:ea typeface="方正兰亭黑简体" panose="02000000000000000000" pitchFamily="2" charset="-122"/>
              </a:rPr>
              <a:t>operator() </a:t>
            </a:r>
            <a:r>
              <a:rPr lang="zh-CN" altLang="en-US" sz="2199" dirty="0">
                <a:latin typeface="Huawei Sans" panose="020C0503030203020204" pitchFamily="34" charset="0"/>
                <a:ea typeface="方正兰亭黑简体" panose="02000000000000000000" pitchFamily="2" charset="-122"/>
              </a:rPr>
              <a:t>的类时，你可以创建一个类的实例，然后像调用函数一样调用它。</a:t>
            </a:r>
          </a:p>
        </p:txBody>
      </p:sp>
      <p:sp>
        <p:nvSpPr>
          <p:cNvPr id="9" name="文本框 8">
            <a:extLst>
              <a:ext uri="{FF2B5EF4-FFF2-40B4-BE49-F238E27FC236}">
                <a16:creationId xmlns:a16="http://schemas.microsoft.com/office/drawing/2014/main" id="{C006819B-E9C1-C862-E21A-A20DBDE29F47}"/>
              </a:ext>
            </a:extLst>
          </p:cNvPr>
          <p:cNvSpPr txBox="1"/>
          <p:nvPr/>
        </p:nvSpPr>
        <p:spPr>
          <a:xfrm>
            <a:off x="6838288" y="3842720"/>
            <a:ext cx="4224811" cy="1446550"/>
          </a:xfrm>
          <a:prstGeom prst="rect">
            <a:avLst/>
          </a:prstGeom>
          <a:noFill/>
        </p:spPr>
        <p:txBody>
          <a:bodyPr wrap="square" rtlCol="0">
            <a:spAutoFit/>
          </a:bodyPr>
          <a:lstStyle/>
          <a:p>
            <a:r>
              <a:rPr lang="en-US" altLang="zh-CN" sz="2200" b="0" dirty="0" err="1">
                <a:effectLst/>
                <a:latin typeface="Fira code" panose="020B0809050000020004" pitchFamily="49" charset="0"/>
              </a:rPr>
              <a:t>TurnLeftCommand</a:t>
            </a:r>
            <a:endParaRPr lang="en-US" altLang="zh-CN" sz="2200" b="0" dirty="0">
              <a:effectLst/>
              <a:latin typeface="Fira code" panose="020B0809050000020004" pitchFamily="49" charset="0"/>
            </a:endParaRPr>
          </a:p>
          <a:p>
            <a:r>
              <a:rPr lang="en-US" altLang="zh-CN" sz="2200" b="0" dirty="0" err="1">
                <a:effectLst/>
                <a:latin typeface="Fira code" panose="020B0809050000020004" pitchFamily="49" charset="0"/>
              </a:rPr>
              <a:t>TurnRightCommand</a:t>
            </a:r>
            <a:endParaRPr lang="en-US" altLang="zh-CN" sz="2200" b="0" dirty="0">
              <a:effectLst/>
              <a:latin typeface="Fira code" panose="020B0809050000020004" pitchFamily="49" charset="0"/>
            </a:endParaRPr>
          </a:p>
          <a:p>
            <a:r>
              <a:rPr lang="en-US" altLang="zh-CN" sz="2200" dirty="0" err="1">
                <a:latin typeface="Fira code" panose="020B0809050000020004" pitchFamily="49" charset="0"/>
              </a:rPr>
              <a:t>FastCommand</a:t>
            </a:r>
            <a:endParaRPr lang="en-US" altLang="zh-CN" sz="2200" dirty="0">
              <a:latin typeface="Fira code" panose="020B0809050000020004" pitchFamily="49" charset="0"/>
            </a:endParaRPr>
          </a:p>
          <a:p>
            <a:r>
              <a:rPr lang="zh-CN" altLang="en-US" sz="2200" dirty="0">
                <a:latin typeface="Fira code" panose="020B0809050000020004" pitchFamily="49" charset="0"/>
              </a:rPr>
              <a:t>由大家自行修改</a:t>
            </a:r>
          </a:p>
        </p:txBody>
      </p:sp>
      <p:sp>
        <p:nvSpPr>
          <p:cNvPr id="10" name="文本框 9">
            <a:extLst>
              <a:ext uri="{FF2B5EF4-FFF2-40B4-BE49-F238E27FC236}">
                <a16:creationId xmlns:a16="http://schemas.microsoft.com/office/drawing/2014/main" id="{E02FD7BC-0CDA-BC7D-E0A2-1ADB9D3104A8}"/>
              </a:ext>
            </a:extLst>
          </p:cNvPr>
          <p:cNvSpPr txBox="1"/>
          <p:nvPr/>
        </p:nvSpPr>
        <p:spPr>
          <a:xfrm>
            <a:off x="480047" y="974509"/>
            <a:ext cx="2268634" cy="430759"/>
          </a:xfrm>
          <a:prstGeom prst="rect">
            <a:avLst/>
          </a:prstGeom>
          <a:noFill/>
        </p:spPr>
        <p:txBody>
          <a:bodyPr wrap="none" rtlCol="0">
            <a:spAutoFit/>
          </a:bodyPr>
          <a:lstStyle/>
          <a:p>
            <a:r>
              <a:rPr lang="zh-CN" altLang="en-US" sz="2199" dirty="0">
                <a:latin typeface="Huawei Sans" panose="020C0503030203020204" pitchFamily="34" charset="0"/>
                <a:ea typeface="方正兰亭黑简体" panose="02000000000000000000" pitchFamily="2" charset="-122"/>
              </a:rPr>
              <a:t>修改</a:t>
            </a:r>
            <a:r>
              <a:rPr lang="en-US" altLang="zh-CN" sz="2199" dirty="0" err="1">
                <a:latin typeface="Huawei Sans" panose="020C0503030203020204" pitchFamily="34" charset="0"/>
                <a:ea typeface="方正兰亭黑简体" panose="02000000000000000000" pitchFamily="2" charset="-122"/>
              </a:rPr>
              <a:t>MoveCommand</a:t>
            </a:r>
            <a:endParaRPr lang="zh-CN" altLang="en-US" sz="2199"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0068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1E195-D148-DE45-882C-844A0DE4B0F6}"/>
            </a:ext>
          </a:extLst>
        </p:cNvPr>
        <p:cNvGrpSpPr/>
        <p:nvPr/>
      </p:nvGrpSpPr>
      <p:grpSpPr>
        <a:xfrm>
          <a:off x="0" y="0"/>
          <a:ext cx="0" cy="0"/>
          <a:chOff x="0" y="0"/>
          <a:chExt cx="0" cy="0"/>
        </a:xfrm>
      </p:grpSpPr>
      <p:sp>
        <p:nvSpPr>
          <p:cNvPr id="2" name="标题 2">
            <a:extLst>
              <a:ext uri="{FF2B5EF4-FFF2-40B4-BE49-F238E27FC236}">
                <a16:creationId xmlns:a16="http://schemas.microsoft.com/office/drawing/2014/main" id="{69DEED71-D245-CA28-8346-80A23BEB43A8}"/>
              </a:ext>
            </a:extLst>
          </p:cNvPr>
          <p:cNvSpPr>
            <a:spLocks noGrp="1"/>
          </p:cNvSpPr>
          <p:nvPr>
            <p:ph type="title"/>
          </p:nvPr>
        </p:nvSpPr>
        <p:spPr>
          <a:xfrm>
            <a:off x="598266" y="470866"/>
            <a:ext cx="10995468" cy="485982"/>
          </a:xfrm>
        </p:spPr>
        <p:txBody>
          <a:bodyPr>
            <a:noAutofit/>
          </a:bodyPr>
          <a:lstStyle/>
          <a:p>
            <a:r>
              <a:rPr lang="zh-CN" altLang="en-US" dirty="0">
                <a:latin typeface="+mj-ea"/>
                <a:ea typeface="+mj-ea"/>
              </a:rPr>
              <a:t>确保对象生命周期安全保证</a:t>
            </a:r>
            <a:r>
              <a:rPr lang="zh-CN" altLang="en-US" dirty="0"/>
              <a:t>：</a:t>
            </a:r>
            <a:r>
              <a:rPr lang="zh-CN" altLang="en-US" dirty="0">
                <a:latin typeface="+mj-ea"/>
                <a:ea typeface="+mj-ea"/>
              </a:rPr>
              <a:t>表驱动修改</a:t>
            </a:r>
          </a:p>
        </p:txBody>
      </p:sp>
      <p:pic>
        <p:nvPicPr>
          <p:cNvPr id="4" name="图片 3">
            <a:extLst>
              <a:ext uri="{FF2B5EF4-FFF2-40B4-BE49-F238E27FC236}">
                <a16:creationId xmlns:a16="http://schemas.microsoft.com/office/drawing/2014/main" id="{19D9A45A-9B8F-2DFC-C161-900BE132374E}"/>
              </a:ext>
            </a:extLst>
          </p:cNvPr>
          <p:cNvPicPr>
            <a:picLocks noChangeAspect="1"/>
          </p:cNvPicPr>
          <p:nvPr/>
        </p:nvPicPr>
        <p:blipFill>
          <a:blip r:embed="rId3"/>
          <a:stretch>
            <a:fillRect/>
          </a:stretch>
        </p:blipFill>
        <p:spPr>
          <a:xfrm>
            <a:off x="598266" y="1489560"/>
            <a:ext cx="6928969" cy="3039732"/>
          </a:xfrm>
          <a:prstGeom prst="rect">
            <a:avLst/>
          </a:prstGeom>
        </p:spPr>
      </p:pic>
      <p:sp>
        <p:nvSpPr>
          <p:cNvPr id="5" name="圆角矩形 13">
            <a:extLst>
              <a:ext uri="{FF2B5EF4-FFF2-40B4-BE49-F238E27FC236}">
                <a16:creationId xmlns:a16="http://schemas.microsoft.com/office/drawing/2014/main" id="{D18BA0E5-DE5F-8F63-30E7-E5DD84BE52D1}"/>
              </a:ext>
            </a:extLst>
          </p:cNvPr>
          <p:cNvSpPr/>
          <p:nvPr/>
        </p:nvSpPr>
        <p:spPr bwMode="auto">
          <a:xfrm>
            <a:off x="2685842" y="1974601"/>
            <a:ext cx="1634367" cy="85170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对话气泡: 矩形 5">
            <a:extLst>
              <a:ext uri="{FF2B5EF4-FFF2-40B4-BE49-F238E27FC236}">
                <a16:creationId xmlns:a16="http://schemas.microsoft.com/office/drawing/2014/main" id="{6040ED41-ED86-74D9-5EEF-0CAF76B00999}"/>
              </a:ext>
            </a:extLst>
          </p:cNvPr>
          <p:cNvSpPr/>
          <p:nvPr/>
        </p:nvSpPr>
        <p:spPr>
          <a:xfrm>
            <a:off x="5327375" y="2353410"/>
            <a:ext cx="3723861" cy="567543"/>
          </a:xfrm>
          <a:prstGeom prst="wedgeRectCallout">
            <a:avLst>
              <a:gd name="adj1" fmla="val -74976"/>
              <a:gd name="adj2" fmla="val -2124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像调用函数一样调用即可</a:t>
            </a:r>
          </a:p>
        </p:txBody>
      </p:sp>
      <p:sp>
        <p:nvSpPr>
          <p:cNvPr id="7" name="文本框 6">
            <a:extLst>
              <a:ext uri="{FF2B5EF4-FFF2-40B4-BE49-F238E27FC236}">
                <a16:creationId xmlns:a16="http://schemas.microsoft.com/office/drawing/2014/main" id="{0D53F208-5DB4-9653-7C8D-EDBECCF348BA}"/>
              </a:ext>
            </a:extLst>
          </p:cNvPr>
          <p:cNvSpPr txBox="1"/>
          <p:nvPr/>
        </p:nvSpPr>
        <p:spPr>
          <a:xfrm>
            <a:off x="598266" y="4790413"/>
            <a:ext cx="10995468" cy="923330"/>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“operator overloading is used to simplify code”</a:t>
            </a:r>
            <a:endParaRPr lang="en-US" altLang="zh-CN" b="1" dirty="0">
              <a:solidFill>
                <a:srgbClr val="FF0000"/>
              </a:solidFill>
            </a:endParaRPr>
          </a:p>
        </p:txBody>
      </p:sp>
      <p:sp>
        <p:nvSpPr>
          <p:cNvPr id="9" name="文本框 8">
            <a:extLst>
              <a:ext uri="{FF2B5EF4-FFF2-40B4-BE49-F238E27FC236}">
                <a16:creationId xmlns:a16="http://schemas.microsoft.com/office/drawing/2014/main" id="{7CC1FCE7-8EC7-E34A-107B-1910E2AB2762}"/>
              </a:ext>
            </a:extLst>
          </p:cNvPr>
          <p:cNvSpPr txBox="1"/>
          <p:nvPr/>
        </p:nvSpPr>
        <p:spPr>
          <a:xfrm>
            <a:off x="480047" y="974509"/>
            <a:ext cx="2924390" cy="430759"/>
          </a:xfrm>
          <a:prstGeom prst="rect">
            <a:avLst/>
          </a:prstGeom>
          <a:noFill/>
        </p:spPr>
        <p:txBody>
          <a:bodyPr wrap="none" rtlCol="0">
            <a:spAutoFit/>
          </a:bodyPr>
          <a:lstStyle/>
          <a:p>
            <a:r>
              <a:rPr lang="zh-CN" altLang="en-US" sz="2199" dirty="0">
                <a:latin typeface="Huawei Sans" panose="020C0503030203020204" pitchFamily="34" charset="0"/>
                <a:ea typeface="方正兰亭黑简体" panose="02000000000000000000" pitchFamily="2" charset="-122"/>
              </a:rPr>
              <a:t>修改</a:t>
            </a:r>
            <a:r>
              <a:rPr lang="en-US" altLang="zh-CN" sz="2199" dirty="0">
                <a:latin typeface="Huawei Sans" panose="020C0503030203020204" pitchFamily="34" charset="0"/>
                <a:ea typeface="方正兰亭黑简体" panose="02000000000000000000" pitchFamily="2" charset="-122"/>
              </a:rPr>
              <a:t>ExecutorImpl.cpp</a:t>
            </a:r>
            <a:endParaRPr lang="zh-CN" altLang="en-US" sz="2199"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25819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BC596-9CD8-2711-1411-8403FB7FF83C}"/>
            </a:ext>
          </a:extLst>
        </p:cNvPr>
        <p:cNvGrpSpPr/>
        <p:nvPr/>
      </p:nvGrpSpPr>
      <p:grpSpPr>
        <a:xfrm>
          <a:off x="0" y="0"/>
          <a:ext cx="0" cy="0"/>
          <a:chOff x="0" y="0"/>
          <a:chExt cx="0" cy="0"/>
        </a:xfrm>
      </p:grpSpPr>
      <p:sp>
        <p:nvSpPr>
          <p:cNvPr id="2" name="标题 2">
            <a:extLst>
              <a:ext uri="{FF2B5EF4-FFF2-40B4-BE49-F238E27FC236}">
                <a16:creationId xmlns:a16="http://schemas.microsoft.com/office/drawing/2014/main" id="{1F405526-1D56-576E-C34C-DD7E867AAB2A}"/>
              </a:ext>
            </a:extLst>
          </p:cNvPr>
          <p:cNvSpPr>
            <a:spLocks noGrp="1"/>
          </p:cNvSpPr>
          <p:nvPr>
            <p:ph type="title"/>
          </p:nvPr>
        </p:nvSpPr>
        <p:spPr>
          <a:xfrm>
            <a:off x="598266" y="470866"/>
            <a:ext cx="10995468" cy="485982"/>
          </a:xfrm>
        </p:spPr>
        <p:txBody>
          <a:bodyPr>
            <a:noAutofit/>
          </a:bodyPr>
          <a:lstStyle/>
          <a:p>
            <a:r>
              <a:rPr lang="zh-CN" altLang="en-US" dirty="0"/>
              <a:t>简化表驱动代码：初始化语义应用</a:t>
            </a:r>
            <a:endParaRPr lang="zh-CN" altLang="en-US" dirty="0">
              <a:latin typeface="+mj-ea"/>
              <a:ea typeface="+mj-ea"/>
            </a:endParaRPr>
          </a:p>
        </p:txBody>
      </p:sp>
      <p:pic>
        <p:nvPicPr>
          <p:cNvPr id="4" name="图片 3">
            <a:extLst>
              <a:ext uri="{FF2B5EF4-FFF2-40B4-BE49-F238E27FC236}">
                <a16:creationId xmlns:a16="http://schemas.microsoft.com/office/drawing/2014/main" id="{7C33DF15-6055-B068-3CD9-3873EE1DDBAD}"/>
              </a:ext>
            </a:extLst>
          </p:cNvPr>
          <p:cNvPicPr>
            <a:picLocks noChangeAspect="1"/>
          </p:cNvPicPr>
          <p:nvPr/>
        </p:nvPicPr>
        <p:blipFill>
          <a:blip r:embed="rId3"/>
          <a:stretch>
            <a:fillRect/>
          </a:stretch>
        </p:blipFill>
        <p:spPr>
          <a:xfrm>
            <a:off x="598266" y="1464945"/>
            <a:ext cx="7677545" cy="4299171"/>
          </a:xfrm>
          <a:prstGeom prst="rect">
            <a:avLst/>
          </a:prstGeom>
        </p:spPr>
      </p:pic>
      <p:sp>
        <p:nvSpPr>
          <p:cNvPr id="5" name="文本框 4">
            <a:extLst>
              <a:ext uri="{FF2B5EF4-FFF2-40B4-BE49-F238E27FC236}">
                <a16:creationId xmlns:a16="http://schemas.microsoft.com/office/drawing/2014/main" id="{1CE46B2D-4479-6438-2AE4-20C88C830C0B}"/>
              </a:ext>
            </a:extLst>
          </p:cNvPr>
          <p:cNvSpPr txBox="1"/>
          <p:nvPr/>
        </p:nvSpPr>
        <p:spPr>
          <a:xfrm>
            <a:off x="480046" y="974509"/>
            <a:ext cx="8067605" cy="430759"/>
          </a:xfrm>
          <a:prstGeom prst="rect">
            <a:avLst/>
          </a:prstGeom>
          <a:noFill/>
        </p:spPr>
        <p:txBody>
          <a:bodyPr wrap="square" rtlCol="0">
            <a:spAutoFit/>
          </a:bodyPr>
          <a:lstStyle/>
          <a:p>
            <a:r>
              <a:rPr lang="zh-CN" altLang="en-US" sz="2199" dirty="0">
                <a:latin typeface="Huawei Sans" panose="020C0503030203020204" pitchFamily="34" charset="0"/>
                <a:ea typeface="方正兰亭黑简体" panose="02000000000000000000" pitchFamily="2" charset="-122"/>
              </a:rPr>
              <a:t>修改</a:t>
            </a:r>
            <a:r>
              <a:rPr lang="en-US" altLang="zh-CN" sz="2199" dirty="0">
                <a:latin typeface="Huawei Sans" panose="020C0503030203020204" pitchFamily="34" charset="0"/>
                <a:ea typeface="方正兰亭黑简体" panose="02000000000000000000" pitchFamily="2" charset="-122"/>
              </a:rPr>
              <a:t>ExecutorImpl.cpp</a:t>
            </a:r>
            <a:r>
              <a:rPr lang="zh-CN" altLang="en-US" sz="2199" dirty="0">
                <a:latin typeface="Huawei Sans" panose="020C0503030203020204" pitchFamily="34" charset="0"/>
                <a:ea typeface="方正兰亭黑简体" panose="02000000000000000000" pitchFamily="2" charset="-122"/>
              </a:rPr>
              <a:t>，初始化表驱动</a:t>
            </a:r>
          </a:p>
        </p:txBody>
      </p:sp>
      <p:sp>
        <p:nvSpPr>
          <p:cNvPr id="6" name="文本框 5">
            <a:extLst>
              <a:ext uri="{FF2B5EF4-FFF2-40B4-BE49-F238E27FC236}">
                <a16:creationId xmlns:a16="http://schemas.microsoft.com/office/drawing/2014/main" id="{83011150-6DD9-9545-ADBE-73F73AC85D34}"/>
              </a:ext>
            </a:extLst>
          </p:cNvPr>
          <p:cNvSpPr txBox="1"/>
          <p:nvPr/>
        </p:nvSpPr>
        <p:spPr>
          <a:xfrm>
            <a:off x="598266" y="5013539"/>
            <a:ext cx="10995468" cy="1200329"/>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“initialization semantics to make the </a:t>
            </a:r>
            <a:r>
              <a:rPr lang="en-US" altLang="zh-CN" b="1" dirty="0" err="1"/>
              <a:t>cmderMap</a:t>
            </a:r>
            <a:r>
              <a:rPr lang="en-US" altLang="zh-CN" b="1" dirty="0"/>
              <a:t> </a:t>
            </a:r>
            <a:r>
              <a:rPr lang="en-US" altLang="zh-CN" b="1" dirty="0" err="1"/>
              <a:t>init</a:t>
            </a:r>
            <a:r>
              <a:rPr lang="en-US" altLang="zh-CN" b="1" dirty="0"/>
              <a:t> code more concise”</a:t>
            </a:r>
          </a:p>
          <a:p>
            <a:r>
              <a:rPr lang="en-US" altLang="zh-CN" b="1" dirty="0">
                <a:solidFill>
                  <a:srgbClr val="FF0000"/>
                </a:solidFill>
              </a:rPr>
              <a:t>git branch lab3-fp	# </a:t>
            </a:r>
            <a:r>
              <a:rPr lang="zh-CN" altLang="en-US" b="1" dirty="0">
                <a:solidFill>
                  <a:srgbClr val="FF0000"/>
                </a:solidFill>
              </a:rPr>
              <a:t>代码修改完毕，保存新分支</a:t>
            </a:r>
            <a:endParaRPr lang="en-US" altLang="zh-CN" b="1" dirty="0">
              <a:solidFill>
                <a:srgbClr val="FF0000"/>
              </a:solidFill>
            </a:endParaRPr>
          </a:p>
        </p:txBody>
      </p:sp>
    </p:spTree>
    <p:extLst>
      <p:ext uri="{BB962C8B-B14F-4D97-AF65-F5344CB8AC3E}">
        <p14:creationId xmlns:p14="http://schemas.microsoft.com/office/powerpoint/2010/main" val="2931059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8FCDD-7C15-1460-7AE1-C5327EB1B21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E441407-6E61-71A6-E6E7-01F1F442B3F1}"/>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总结</a:t>
            </a:r>
            <a:endParaRPr lang="en-US" altLang="zh-CN" sz="2200" dirty="0">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2359899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08358" y="1339721"/>
            <a:ext cx="11583642" cy="4535104"/>
          </a:xfrm>
        </p:spPr>
        <p:txBody>
          <a:bodyPr/>
          <a:lstStyle/>
          <a:p>
            <a:pPr marL="0" indent="0">
              <a:buNone/>
            </a:pPr>
            <a:r>
              <a:rPr lang="zh-CN" altLang="en-US" sz="2200" dirty="0">
                <a:latin typeface="方正兰亭黑简体" panose="02000000000000000000" pitchFamily="2" charset="-122"/>
                <a:cs typeface="+mn-ea"/>
                <a:sym typeface="Huawei Sans" panose="020C0503030203020204" pitchFamily="34" charset="0"/>
              </a:rPr>
              <a:t>通过本课程的学习：</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1800" dirty="0">
                <a:latin typeface="方正兰亭黑简体" panose="02000000000000000000" pitchFamily="2" charset="-122"/>
                <a:cs typeface="+mn-ea"/>
                <a:sym typeface="Huawei Sans" panose="020C0503030203020204" pitchFamily="34" charset="0"/>
              </a:rPr>
              <a:t>提升代码可扩展性：</a:t>
            </a:r>
            <a:r>
              <a:rPr lang="zh-CN" altLang="en-US" sz="1600" dirty="0">
                <a:latin typeface="方正兰亭黑简体" panose="02000000000000000000" pitchFamily="2" charset="-122"/>
                <a:cs typeface="+mn-ea"/>
                <a:sym typeface="Huawei Sans" panose="020C0503030203020204" pitchFamily="34" charset="0"/>
              </a:rPr>
              <a:t>利用</a:t>
            </a:r>
            <a:r>
              <a:rPr lang="zh-CN" altLang="en-US" sz="1600" dirty="0">
                <a:solidFill>
                  <a:srgbClr val="C00000"/>
                </a:solidFill>
                <a:latin typeface="方正兰亭黑简体" panose="02000000000000000000" pitchFamily="2" charset="-122"/>
                <a:cs typeface="+mn-ea"/>
                <a:sym typeface="Huawei Sans" panose="020C0503030203020204" pitchFamily="34" charset="0"/>
              </a:rPr>
              <a:t>表驱动</a:t>
            </a:r>
            <a:r>
              <a:rPr lang="zh-CN" altLang="en-US" sz="1600" dirty="0">
                <a:latin typeface="方正兰亭黑简体" panose="02000000000000000000" pitchFamily="2" charset="-122"/>
                <a:cs typeface="+mn-ea"/>
                <a:sym typeface="Huawei Sans" panose="020C0503030203020204" pitchFamily="34" charset="0"/>
              </a:rPr>
              <a:t>方法减少复杂循环，结合多态特性提升代码灵活性和可扩展性</a:t>
            </a:r>
            <a:endParaRPr lang="zh-CN" altLang="en-US" sz="1800" dirty="0">
              <a:latin typeface="方正兰亭黑简体" panose="02000000000000000000" pitchFamily="2" charset="-122"/>
              <a:cs typeface="+mn-ea"/>
              <a:sym typeface="Huawei Sans" panose="020C0503030203020204" pitchFamily="34" charset="0"/>
            </a:endParaRPr>
          </a:p>
          <a:p>
            <a:r>
              <a:rPr lang="zh-CN" altLang="en-US" sz="1800" dirty="0">
                <a:latin typeface="方正兰亭黑简体" panose="02000000000000000000" pitchFamily="2" charset="-122"/>
                <a:cs typeface="+mn-ea"/>
                <a:sym typeface="Huawei Sans" panose="020C0503030203020204" pitchFamily="34" charset="0"/>
              </a:rPr>
              <a:t>解耦和分层策略：</a:t>
            </a:r>
            <a:r>
              <a:rPr lang="zh-CN" altLang="en-US" sz="1600" dirty="0">
                <a:latin typeface="方正兰亭黑简体" panose="02000000000000000000" pitchFamily="2" charset="-122"/>
                <a:cs typeface="+mn-ea"/>
                <a:sym typeface="Huawei Sans" panose="020C0503030203020204" pitchFamily="34" charset="0"/>
              </a:rPr>
              <a:t>通过</a:t>
            </a:r>
            <a:r>
              <a:rPr lang="zh-CN" altLang="en-US" sz="1600" dirty="0">
                <a:solidFill>
                  <a:srgbClr val="C00000"/>
                </a:solidFill>
                <a:latin typeface="方正兰亭黑简体" panose="02000000000000000000" pitchFamily="2" charset="-122"/>
                <a:cs typeface="+mn-ea"/>
                <a:sym typeface="Huawei Sans" panose="020C0503030203020204" pitchFamily="34" charset="0"/>
              </a:rPr>
              <a:t>数据抽离和代码分层</a:t>
            </a:r>
            <a:r>
              <a:rPr lang="zh-CN" altLang="en-US" sz="1600" dirty="0">
                <a:latin typeface="方正兰亭黑简体" panose="02000000000000000000" pitchFamily="2" charset="-122"/>
                <a:cs typeface="+mn-ea"/>
                <a:sym typeface="Huawei Sans" panose="020C0503030203020204" pitchFamily="34" charset="0"/>
              </a:rPr>
              <a:t>策略，解耦循环依赖，显著提升代码的可扩展性和可维护性</a:t>
            </a:r>
            <a:endParaRPr lang="zh-CN" altLang="en-US" sz="1800" dirty="0">
              <a:latin typeface="方正兰亭黑简体" panose="02000000000000000000" pitchFamily="2" charset="-122"/>
              <a:cs typeface="+mn-ea"/>
              <a:sym typeface="Huawei Sans" panose="020C0503030203020204" pitchFamily="34" charset="0"/>
            </a:endParaRPr>
          </a:p>
          <a:p>
            <a:r>
              <a:rPr lang="zh-CN" altLang="en-US" sz="1800" dirty="0">
                <a:latin typeface="方正兰亭黑简体" panose="02000000000000000000" pitchFamily="2" charset="-122"/>
                <a:cs typeface="+mn-ea"/>
                <a:sym typeface="Huawei Sans" panose="020C0503030203020204" pitchFamily="34" charset="0"/>
              </a:rPr>
              <a:t>状态抽象和计算属性：</a:t>
            </a:r>
            <a:r>
              <a:rPr lang="zh-CN" altLang="en-US" sz="1600" dirty="0">
                <a:latin typeface="方正兰亭黑简体" panose="02000000000000000000" pitchFamily="2" charset="-122"/>
                <a:cs typeface="+mn-ea"/>
                <a:sym typeface="Huawei Sans" panose="020C0503030203020204" pitchFamily="34" charset="0"/>
              </a:rPr>
              <a:t>通过</a:t>
            </a:r>
            <a:r>
              <a:rPr lang="zh-CN" altLang="en-US" sz="1600" dirty="0">
                <a:solidFill>
                  <a:srgbClr val="C00000"/>
                </a:solidFill>
                <a:latin typeface="方正兰亭黑简体" panose="02000000000000000000" pitchFamily="2" charset="-122"/>
                <a:cs typeface="+mn-ea"/>
                <a:sym typeface="Huawei Sans" panose="020C0503030203020204" pitchFamily="34" charset="0"/>
              </a:rPr>
              <a:t>状态抽象</a:t>
            </a:r>
            <a:r>
              <a:rPr lang="zh-CN" altLang="en-US" sz="1600" dirty="0">
                <a:latin typeface="方正兰亭黑简体" panose="02000000000000000000" pitchFamily="2" charset="-122"/>
                <a:cs typeface="+mn-ea"/>
                <a:sym typeface="Huawei Sans" panose="020C0503030203020204" pitchFamily="34" charset="0"/>
              </a:rPr>
              <a:t>，简化复杂状态流转问题，将指令数字化处理，提高代码的可维护性和可扩展性</a:t>
            </a:r>
            <a:endParaRPr lang="zh-CN" altLang="en-US" sz="1800" dirty="0">
              <a:latin typeface="方正兰亭黑简体" panose="02000000000000000000" pitchFamily="2" charset="-122"/>
              <a:cs typeface="+mn-ea"/>
              <a:sym typeface="Huawei Sans" panose="020C0503030203020204" pitchFamily="34" charset="0"/>
            </a:endParaRPr>
          </a:p>
          <a:p>
            <a:r>
              <a:rPr lang="zh-CN" altLang="en-US" sz="1800" dirty="0">
                <a:latin typeface="方正兰亭黑简体" panose="02000000000000000000" pitchFamily="2" charset="-122"/>
                <a:cs typeface="+mn-ea"/>
                <a:sym typeface="Huawei Sans" panose="020C0503030203020204" pitchFamily="34" charset="0"/>
              </a:rPr>
              <a:t>测试用例和降维分析：</a:t>
            </a:r>
            <a:r>
              <a:rPr lang="zh-CN" altLang="en-US" sz="1600" dirty="0">
                <a:latin typeface="方正兰亭黑简体" panose="02000000000000000000" pitchFamily="2" charset="-122"/>
                <a:cs typeface="+mn-ea"/>
                <a:sym typeface="Huawei Sans" panose="020C0503030203020204" pitchFamily="34" charset="0"/>
              </a:rPr>
              <a:t>解析多维</a:t>
            </a:r>
            <a:r>
              <a:rPr lang="zh-CN" altLang="en-US" sz="1600" dirty="0">
                <a:solidFill>
                  <a:srgbClr val="C00000"/>
                </a:solidFill>
                <a:latin typeface="方正兰亭黑简体" panose="02000000000000000000" pitchFamily="2" charset="-122"/>
                <a:cs typeface="+mn-ea"/>
                <a:sym typeface="Huawei Sans" panose="020C0503030203020204" pitchFamily="34" charset="0"/>
              </a:rPr>
              <a:t>降维</a:t>
            </a:r>
            <a:r>
              <a:rPr lang="zh-CN" altLang="en-US" sz="1600" dirty="0">
                <a:latin typeface="方正兰亭黑简体" panose="02000000000000000000" pitchFamily="2" charset="-122"/>
                <a:cs typeface="+mn-ea"/>
                <a:sym typeface="Huawei Sans" panose="020C0503030203020204" pitchFamily="34" charset="0"/>
              </a:rPr>
              <a:t>分析方法，设计测试防护网，确保代码的可靠性和稳定性</a:t>
            </a:r>
            <a:endParaRPr lang="en-US" altLang="zh-CN" sz="1600" dirty="0">
              <a:latin typeface="方正兰亭黑简体" panose="02000000000000000000" pitchFamily="2" charset="-122"/>
              <a:cs typeface="+mn-ea"/>
              <a:sym typeface="Huawei Sans" panose="020C0503030203020204" pitchFamily="34" charset="0"/>
            </a:endParaRPr>
          </a:p>
          <a:p>
            <a:r>
              <a:rPr lang="zh-CN" altLang="en-US" sz="1800" dirty="0">
                <a:solidFill>
                  <a:srgbClr val="C00000"/>
                </a:solidFill>
                <a:latin typeface="方正兰亭黑简体" panose="02000000000000000000" pitchFamily="2" charset="-122"/>
                <a:cs typeface="+mn-ea"/>
                <a:sym typeface="Huawei Sans" panose="020C0503030203020204" pitchFamily="34" charset="0"/>
              </a:rPr>
              <a:t>函数式编程：</a:t>
            </a:r>
            <a:r>
              <a:rPr lang="zh-CN" altLang="en-US" sz="1600" dirty="0">
                <a:latin typeface="方正兰亭黑简体" panose="02000000000000000000" pitchFamily="2" charset="-122"/>
                <a:cs typeface="+mn-ea"/>
                <a:sym typeface="Huawei Sans" panose="020C0503030203020204" pitchFamily="34" charset="0"/>
              </a:rPr>
              <a:t>掌握</a:t>
            </a:r>
            <a:r>
              <a:rPr lang="en-US" altLang="zh-CN" sz="1600" dirty="0">
                <a:latin typeface="方正兰亭黑简体" panose="02000000000000000000" pitchFamily="2" charset="-122"/>
                <a:cs typeface="+mn-ea"/>
                <a:sym typeface="Huawei Sans" panose="020C0503030203020204" pitchFamily="34" charset="0"/>
              </a:rPr>
              <a:t>C++</a:t>
            </a:r>
            <a:r>
              <a:rPr lang="zh-CN" altLang="en-US" sz="1600" dirty="0">
                <a:latin typeface="方正兰亭黑简体" panose="02000000000000000000" pitchFamily="2" charset="-122"/>
                <a:cs typeface="+mn-ea"/>
                <a:sym typeface="Huawei Sans" panose="020C0503030203020204" pitchFamily="34" charset="0"/>
              </a:rPr>
              <a:t>新特性带来的代码简洁性收益，写出简洁优雅的代码</a:t>
            </a:r>
            <a:endParaRPr lang="en-US" altLang="zh-CN" sz="1600" dirty="0">
              <a:latin typeface="方正兰亭黑简体" panose="02000000000000000000" pitchFamily="2" charset="-122"/>
              <a:cs typeface="+mn-ea"/>
              <a:sym typeface="Huawei Sans" panose="020C0503030203020204" pitchFamily="34" charset="0"/>
            </a:endParaRPr>
          </a:p>
          <a:p>
            <a:pPr marL="0" indent="0">
              <a:buNone/>
            </a:pPr>
            <a:r>
              <a:rPr lang="zh-CN" altLang="en-US" sz="2000" dirty="0">
                <a:latin typeface="方正兰亭黑简体" panose="02000000000000000000" pitchFamily="2" charset="-122"/>
                <a:cs typeface="+mn-ea"/>
                <a:sym typeface="Huawei Sans" panose="020C0503030203020204" pitchFamily="34" charset="0"/>
              </a:rPr>
              <a:t>同时关注了使用过程中编程陷阱可能导致的问题，确保</a:t>
            </a:r>
            <a:r>
              <a:rPr lang="en-US" altLang="zh-CN" sz="2000" dirty="0">
                <a:latin typeface="方正兰亭黑简体" panose="02000000000000000000" pitchFamily="2" charset="-122"/>
                <a:cs typeface="+mn-ea"/>
                <a:sym typeface="Huawei Sans" panose="020C0503030203020204" pitchFamily="34" charset="0"/>
              </a:rPr>
              <a:t>C++</a:t>
            </a:r>
            <a:r>
              <a:rPr lang="zh-CN" altLang="en-US" sz="2000" dirty="0">
                <a:latin typeface="方正兰亭黑简体" panose="02000000000000000000" pitchFamily="2" charset="-122"/>
                <a:cs typeface="+mn-ea"/>
                <a:sym typeface="Huawei Sans" panose="020C0503030203020204" pitchFamily="34" charset="0"/>
              </a:rPr>
              <a:t>对象生命周期安全。</a:t>
            </a:r>
            <a:endParaRPr lang="en-US" altLang="zh-CN" sz="2000" dirty="0">
              <a:latin typeface="方正兰亭黑简体" panose="02000000000000000000" pitchFamily="2" charset="-122"/>
              <a:cs typeface="+mn-ea"/>
              <a:sym typeface="Huawei Sans" panose="020C0503030203020204" pitchFamily="34" charset="0"/>
            </a:endParaRPr>
          </a:p>
          <a:p>
            <a:pPr marL="0" indent="0">
              <a:buNone/>
            </a:pPr>
            <a:r>
              <a:rPr lang="zh-CN" altLang="en-US" sz="2000" dirty="0">
                <a:latin typeface="方正兰亭黑简体" panose="02000000000000000000" pitchFamily="2" charset="-122"/>
                <a:cs typeface="+mn-ea"/>
                <a:sym typeface="Huawei Sans" panose="020C0503030203020204" pitchFamily="34" charset="0"/>
              </a:rPr>
              <a:t>这些技能和知识将为您在未来的企业软件开发中打下坚实的基础，帮助您成为一名更加专业和高效的软件开发者。</a:t>
            </a:r>
            <a:endParaRPr lang="en-US" altLang="zh-CN" sz="2000" dirty="0">
              <a:latin typeface="方正兰亭黑简体" panose="02000000000000000000" pitchFamily="2" charset="-122"/>
              <a:cs typeface="+mn-ea"/>
              <a:sym typeface="Huawei Sans" panose="020C0503030203020204" pitchFamily="34" charset="0"/>
            </a:endParaRPr>
          </a:p>
          <a:p>
            <a:pPr marL="0" indent="0">
              <a:buNone/>
            </a:pPr>
            <a:r>
              <a:rPr lang="zh-CN" altLang="en-US" sz="2000" dirty="0">
                <a:latin typeface="方正兰亭黑简体" panose="02000000000000000000" pitchFamily="2" charset="-122"/>
                <a:cs typeface="+mn-ea"/>
                <a:sym typeface="Huawei Sans" panose="020C0503030203020204" pitchFamily="34" charset="0"/>
              </a:rPr>
              <a:t>感谢您参与本课程，期待您在未来的软件开发工作中取得更大的成就！</a:t>
            </a:r>
            <a:endParaRPr lang="en-US" altLang="zh-CN" sz="2000" dirty="0">
              <a:latin typeface="方正兰亭黑简体" panose="02000000000000000000" pitchFamily="2" charset="-122"/>
              <a:cs typeface="+mn-ea"/>
              <a:sym typeface="Huawei Sans" panose="020C05030302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77766" y="1487568"/>
            <a:ext cx="11036468" cy="4925263"/>
          </a:xfrm>
        </p:spPr>
        <p:txBody>
          <a:bodyPr/>
          <a:lstStyle/>
          <a:p>
            <a:pPr marL="0" indent="0">
              <a:buNone/>
            </a:pPr>
            <a:r>
              <a:rPr lang="zh-CN" altLang="en-US" sz="2200" dirty="0">
                <a:latin typeface="方正兰亭黑简体" panose="02000000000000000000" pitchFamily="2" charset="-122"/>
                <a:cs typeface="+mn-ea"/>
                <a:sym typeface="Huawei Sans" panose="020C0503030203020204" pitchFamily="34" charset="0"/>
              </a:rPr>
              <a:t>欢迎参加</a:t>
            </a:r>
            <a:r>
              <a:rPr lang="en-US" altLang="zh-CN" sz="2200" dirty="0">
                <a:latin typeface="方正兰亭黑简体" panose="02000000000000000000" pitchFamily="2" charset="-122"/>
                <a:cs typeface="+mn-ea"/>
                <a:sym typeface="Huawei Sans" panose="020C0503030203020204" pitchFamily="34" charset="0"/>
              </a:rPr>
              <a:t>C++</a:t>
            </a:r>
            <a:r>
              <a:rPr lang="zh-CN" altLang="en-US" sz="2200" dirty="0">
                <a:latin typeface="方正兰亭黑简体" panose="02000000000000000000" pitchFamily="2" charset="-122"/>
                <a:cs typeface="+mn-ea"/>
                <a:sym typeface="Huawei Sans" panose="020C0503030203020204" pitchFamily="34" charset="0"/>
              </a:rPr>
              <a:t>企业软件开发实践课程。本课程旨在通过完整开发案例，分享企业软件开发中的实践、经验和要求，帮助在校学生提升软件开发技能，养成良好的软件开发习惯。</a:t>
            </a:r>
            <a:endParaRPr lang="en-US" altLang="zh-CN" sz="2200" dirty="0">
              <a:latin typeface="方正兰亭黑简体" panose="02000000000000000000" pitchFamily="2" charset="-122"/>
              <a:cs typeface="+mn-ea"/>
              <a:sym typeface="Huawei Sans" panose="020C0503030203020204" pitchFamily="34" charset="0"/>
            </a:endParaRPr>
          </a:p>
          <a:p>
            <a:pPr marL="0" indent="0">
              <a:buNone/>
            </a:pPr>
            <a:r>
              <a:rPr lang="zh-CN" altLang="en-US" sz="2200" dirty="0">
                <a:latin typeface="方正兰亭黑简体" panose="02000000000000000000" pitchFamily="2" charset="-122"/>
                <a:cs typeface="+mn-ea"/>
                <a:sym typeface="Huawei Sans" panose="020C0503030203020204" pitchFamily="34" charset="0"/>
              </a:rPr>
              <a:t>实践课程共有</a:t>
            </a:r>
            <a:r>
              <a:rPr lang="en-US" altLang="zh-CN" sz="2200" dirty="0">
                <a:solidFill>
                  <a:srgbClr val="C7000B"/>
                </a:solidFill>
                <a:latin typeface="方正兰亭黑简体" panose="02000000000000000000" pitchFamily="2" charset="-122"/>
                <a:cs typeface="+mn-ea"/>
                <a:sym typeface="Huawei Sans" panose="020C0503030203020204" pitchFamily="34" charset="0"/>
              </a:rPr>
              <a:t>4</a:t>
            </a:r>
            <a:r>
              <a:rPr lang="zh-CN" altLang="en-US" sz="2200" dirty="0">
                <a:solidFill>
                  <a:srgbClr val="C7000B"/>
                </a:solidFill>
                <a:latin typeface="方正兰亭黑简体" panose="02000000000000000000" pitchFamily="2" charset="-122"/>
                <a:cs typeface="+mn-ea"/>
                <a:sym typeface="Huawei Sans" panose="020C0503030203020204" pitchFamily="34" charset="0"/>
              </a:rPr>
              <a:t>次</a:t>
            </a:r>
            <a:r>
              <a:rPr lang="zh-CN" altLang="en-US" sz="2200" dirty="0">
                <a:latin typeface="方正兰亭黑简体" panose="02000000000000000000" pitchFamily="2" charset="-122"/>
                <a:cs typeface="+mn-ea"/>
                <a:sym typeface="Huawei Sans" panose="020C0503030203020204" pitchFamily="34" charset="0"/>
              </a:rPr>
              <a:t>实验，本课程为</a:t>
            </a:r>
            <a:r>
              <a:rPr lang="zh-CN" altLang="en-US" sz="2200" dirty="0">
                <a:solidFill>
                  <a:srgbClr val="C00000"/>
                </a:solidFill>
                <a:latin typeface="方正兰亭黑简体" panose="02000000000000000000" pitchFamily="2" charset="-122"/>
                <a:cs typeface="+mn-ea"/>
                <a:sym typeface="Huawei Sans" panose="020C0503030203020204" pitchFamily="34" charset="0"/>
              </a:rPr>
              <a:t>实验</a:t>
            </a:r>
            <a:r>
              <a:rPr lang="en-US" altLang="zh-CN" sz="2200" dirty="0">
                <a:solidFill>
                  <a:srgbClr val="C00000"/>
                </a:solidFill>
                <a:latin typeface="方正兰亭黑简体" panose="02000000000000000000" pitchFamily="2" charset="-122"/>
                <a:cs typeface="+mn-ea"/>
                <a:sym typeface="Huawei Sans" panose="020C0503030203020204" pitchFamily="34" charset="0"/>
              </a:rPr>
              <a:t>3</a:t>
            </a:r>
            <a:r>
              <a:rPr lang="zh-CN" altLang="en-US" sz="2200" dirty="0">
                <a:latin typeface="方正兰亭黑简体" panose="02000000000000000000" pitchFamily="2" charset="-122"/>
                <a:cs typeface="+mn-ea"/>
                <a:sym typeface="Huawei Sans" panose="020C0503030203020204" pitchFamily="34" charset="0"/>
              </a:rPr>
              <a:t>，您将继续实践</a:t>
            </a:r>
            <a:r>
              <a:rPr lang="zh-CN" altLang="en-US" sz="2200" dirty="0">
                <a:solidFill>
                  <a:srgbClr val="C00000"/>
                </a:solidFill>
                <a:latin typeface="方正兰亭黑简体" panose="02000000000000000000" pitchFamily="2" charset="-122"/>
                <a:cs typeface="+mn-ea"/>
                <a:sym typeface="Huawei Sans" panose="020C0503030203020204" pitchFamily="34" charset="0"/>
              </a:rPr>
              <a:t>面向对象编程</a:t>
            </a:r>
            <a:r>
              <a:rPr lang="zh-CN" altLang="en-US" sz="2200" dirty="0">
                <a:latin typeface="方正兰亭黑简体" panose="02000000000000000000" pitchFamily="2" charset="-122"/>
                <a:cs typeface="+mn-ea"/>
                <a:sym typeface="Huawei Sans" panose="020C0503030203020204" pitchFamily="34" charset="0"/>
              </a:rPr>
              <a:t>，包括：</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2000" dirty="0">
                <a:solidFill>
                  <a:srgbClr val="C00000"/>
                </a:solidFill>
                <a:latin typeface="方正兰亭黑简体" panose="02000000000000000000" pitchFamily="2" charset="-122"/>
                <a:cs typeface="+mn-ea"/>
                <a:sym typeface="Huawei Sans" panose="020C0503030203020204" pitchFamily="34" charset="0"/>
              </a:rPr>
              <a:t>表驱动：</a:t>
            </a:r>
            <a:r>
              <a:rPr lang="zh-CN" altLang="en-US" sz="2000" dirty="0">
                <a:latin typeface="方正兰亭黑简体" panose="02000000000000000000" pitchFamily="2" charset="-122"/>
                <a:cs typeface="+mn-ea"/>
                <a:sym typeface="Huawei Sans" panose="020C0503030203020204" pitchFamily="34" charset="0"/>
              </a:rPr>
              <a:t>掌握面向对象多态特性融合</a:t>
            </a:r>
            <a:r>
              <a:rPr lang="en-US" altLang="zh-CN" sz="2000" dirty="0">
                <a:latin typeface="方正兰亭黑简体" panose="02000000000000000000" pitchFamily="2" charset="-122"/>
                <a:cs typeface="+mn-ea"/>
                <a:sym typeface="Huawei Sans" panose="020C0503030203020204" pitchFamily="34" charset="0"/>
              </a:rPr>
              <a:t>C++ STL</a:t>
            </a:r>
            <a:r>
              <a:rPr lang="zh-CN" altLang="en-US" sz="2000" dirty="0">
                <a:latin typeface="方正兰亭黑简体" panose="02000000000000000000" pitchFamily="2" charset="-122"/>
                <a:cs typeface="+mn-ea"/>
                <a:sym typeface="Huawei Sans" panose="020C0503030203020204" pitchFamily="34" charset="0"/>
              </a:rPr>
              <a:t>库的使用，进一步提升代码的扩展性</a:t>
            </a:r>
            <a:endParaRPr lang="en-US" altLang="zh-CN" sz="2000" dirty="0">
              <a:latin typeface="方正兰亭黑简体" panose="02000000000000000000" pitchFamily="2" charset="-122"/>
              <a:cs typeface="+mn-ea"/>
              <a:sym typeface="Huawei Sans" panose="020C0503030203020204" pitchFamily="34" charset="0"/>
            </a:endParaRPr>
          </a:p>
          <a:p>
            <a:r>
              <a:rPr lang="zh-CN" altLang="en-US" sz="2000" dirty="0">
                <a:solidFill>
                  <a:srgbClr val="C7000B"/>
                </a:solidFill>
                <a:latin typeface="方正兰亭黑简体" panose="02000000000000000000" pitchFamily="2" charset="-122"/>
                <a:cs typeface="+mn-ea"/>
                <a:sym typeface="Huawei Sans" panose="020C0503030203020204" pitchFamily="34" charset="0"/>
              </a:rPr>
              <a:t>分层设计与抽象：</a:t>
            </a:r>
            <a:r>
              <a:rPr lang="zh-CN" altLang="en-US" sz="2000" dirty="0">
                <a:latin typeface="方正兰亭黑简体" panose="02000000000000000000" pitchFamily="2" charset="-122"/>
                <a:cs typeface="+mn-ea"/>
                <a:sym typeface="Huawei Sans" panose="020C0503030203020204" pitchFamily="34" charset="0"/>
              </a:rPr>
              <a:t>掌握有效解耦代码中的循环依赖，从而提高代码的可维护性和可扩展性</a:t>
            </a:r>
            <a:endParaRPr lang="en-US" altLang="zh-CN" sz="2000" dirty="0">
              <a:latin typeface="方正兰亭黑简体" panose="02000000000000000000" pitchFamily="2" charset="-122"/>
              <a:cs typeface="+mn-ea"/>
              <a:sym typeface="Huawei Sans" panose="020C0503030203020204" pitchFamily="34" charset="0"/>
            </a:endParaRPr>
          </a:p>
          <a:p>
            <a:pPr marL="0" indent="0">
              <a:buNone/>
            </a:pPr>
            <a:r>
              <a:rPr lang="zh-CN" altLang="en-US" sz="2200" dirty="0">
                <a:latin typeface="方正兰亭黑简体" panose="02000000000000000000" pitchFamily="2" charset="-122"/>
                <a:cs typeface="+mn-ea"/>
                <a:sym typeface="Huawei Sans" panose="020C0503030203020204" pitchFamily="34" charset="0"/>
              </a:rPr>
              <a:t>同时，实践</a:t>
            </a:r>
            <a:r>
              <a:rPr lang="zh-CN" altLang="en-US" sz="2200" dirty="0">
                <a:solidFill>
                  <a:srgbClr val="C00000"/>
                </a:solidFill>
                <a:latin typeface="方正兰亭黑简体" panose="02000000000000000000" pitchFamily="2" charset="-122"/>
                <a:cs typeface="+mn-ea"/>
                <a:sym typeface="Huawei Sans" panose="020C0503030203020204" pitchFamily="34" charset="0"/>
              </a:rPr>
              <a:t>面向函数式编程</a:t>
            </a:r>
            <a:r>
              <a:rPr lang="zh-CN" altLang="en-US" sz="2200" dirty="0">
                <a:latin typeface="方正兰亭黑简体" panose="02000000000000000000" pitchFamily="2" charset="-122"/>
                <a:cs typeface="+mn-ea"/>
                <a:sym typeface="Huawei Sans" panose="020C0503030203020204" pitchFamily="34" charset="0"/>
              </a:rPr>
              <a:t>，包括：</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2000" dirty="0">
                <a:solidFill>
                  <a:srgbClr val="C00000"/>
                </a:solidFill>
                <a:latin typeface="方正兰亭黑简体" panose="02000000000000000000" pitchFamily="2" charset="-122"/>
                <a:cs typeface="+mn-ea"/>
                <a:sym typeface="Huawei Sans" panose="020C0503030203020204" pitchFamily="34" charset="0"/>
              </a:rPr>
              <a:t>函数式编程、</a:t>
            </a:r>
            <a:r>
              <a:rPr lang="en-US" altLang="zh-CN" sz="2000" dirty="0">
                <a:solidFill>
                  <a:srgbClr val="C00000"/>
                </a:solidFill>
                <a:latin typeface="方正兰亭黑简体" panose="02000000000000000000" pitchFamily="2" charset="-122"/>
                <a:cs typeface="+mn-ea"/>
                <a:sym typeface="Huawei Sans" panose="020C0503030203020204" pitchFamily="34" charset="0"/>
              </a:rPr>
              <a:t>Lambda</a:t>
            </a:r>
            <a:r>
              <a:rPr lang="zh-CN" altLang="en-US" sz="2000" dirty="0">
                <a:solidFill>
                  <a:srgbClr val="C00000"/>
                </a:solidFill>
                <a:latin typeface="方正兰亭黑简体" panose="02000000000000000000" pitchFamily="2" charset="-122"/>
                <a:cs typeface="+mn-ea"/>
                <a:sym typeface="Huawei Sans" panose="020C0503030203020204" pitchFamily="34" charset="0"/>
              </a:rPr>
              <a:t>：</a:t>
            </a:r>
            <a:r>
              <a:rPr lang="zh-CN" altLang="en-US" sz="2000" dirty="0">
                <a:latin typeface="方正兰亭黑简体" panose="02000000000000000000" pitchFamily="2" charset="-122"/>
                <a:cs typeface="+mn-ea"/>
                <a:sym typeface="Huawei Sans" panose="020C0503030203020204" pitchFamily="34" charset="0"/>
              </a:rPr>
              <a:t>掌握</a:t>
            </a:r>
            <a:r>
              <a:rPr lang="en-US" altLang="zh-CN" sz="2000" dirty="0">
                <a:latin typeface="方正兰亭黑简体" panose="02000000000000000000" pitchFamily="2" charset="-122"/>
                <a:cs typeface="+mn-ea"/>
                <a:sym typeface="Huawei Sans" panose="020C0503030203020204" pitchFamily="34" charset="0"/>
              </a:rPr>
              <a:t>C++</a:t>
            </a:r>
            <a:r>
              <a:rPr lang="zh-CN" altLang="en-US" sz="2000" dirty="0">
                <a:latin typeface="方正兰亭黑简体" panose="02000000000000000000" pitchFamily="2" charset="-122"/>
                <a:cs typeface="+mn-ea"/>
                <a:sym typeface="Huawei Sans" panose="020C0503030203020204" pitchFamily="34" charset="0"/>
              </a:rPr>
              <a:t>新特性带来的代码简洁性收益，写出简洁优雅的代码</a:t>
            </a:r>
            <a:endParaRPr lang="en-US" altLang="zh-CN" sz="2000" dirty="0">
              <a:latin typeface="方正兰亭黑简体" panose="02000000000000000000" pitchFamily="2" charset="-122"/>
              <a:cs typeface="+mn-ea"/>
              <a:sym typeface="Huawei Sans" panose="020C0503030203020204" pitchFamily="34" charset="0"/>
            </a:endParaRPr>
          </a:p>
          <a:p>
            <a:r>
              <a:rPr lang="zh-CN" altLang="en-US" sz="2000" dirty="0">
                <a:solidFill>
                  <a:srgbClr val="C7000B"/>
                </a:solidFill>
                <a:latin typeface="方正兰亭黑简体" panose="02000000000000000000" pitchFamily="2" charset="-122"/>
                <a:cs typeface="+mn-ea"/>
                <a:sym typeface="Huawei Sans" panose="020C0503030203020204" pitchFamily="34" charset="0"/>
              </a:rPr>
              <a:t>对象生命周期安全：</a:t>
            </a:r>
            <a:r>
              <a:rPr lang="zh-CN" altLang="en-US" sz="2000" dirty="0">
                <a:latin typeface="方正兰亭黑简体" panose="02000000000000000000" pitchFamily="2" charset="-122"/>
                <a:cs typeface="+mn-ea"/>
                <a:sym typeface="Huawei Sans" panose="020C0503030203020204" pitchFamily="34" charset="0"/>
              </a:rPr>
              <a:t>关注</a:t>
            </a:r>
            <a:r>
              <a:rPr lang="en-US" altLang="zh-CN" sz="2000" dirty="0">
                <a:latin typeface="方正兰亭黑简体" panose="02000000000000000000" pitchFamily="2" charset="-122"/>
                <a:cs typeface="+mn-ea"/>
                <a:sym typeface="Huawei Sans" panose="020C0503030203020204" pitchFamily="34" charset="0"/>
              </a:rPr>
              <a:t>C++</a:t>
            </a:r>
            <a:r>
              <a:rPr lang="zh-CN" altLang="en-US" sz="2000" dirty="0">
                <a:latin typeface="方正兰亭黑简体" panose="02000000000000000000" pitchFamily="2" charset="-122"/>
                <a:cs typeface="+mn-ea"/>
                <a:sym typeface="Huawei Sans" panose="020C0503030203020204" pitchFamily="34" charset="0"/>
              </a:rPr>
              <a:t>使用过程中编程陷阱可能导致的问题，对背后原理究根，学习</a:t>
            </a:r>
            <a:r>
              <a:rPr lang="en-US" altLang="zh-CN" sz="2000" dirty="0">
                <a:latin typeface="方正兰亭黑简体" panose="02000000000000000000" pitchFamily="2" charset="-122"/>
                <a:cs typeface="+mn-ea"/>
                <a:sym typeface="Huawei Sans" panose="020C0503030203020204" pitchFamily="34" charset="0"/>
              </a:rPr>
              <a:t>C++</a:t>
            </a:r>
            <a:r>
              <a:rPr lang="zh-CN" altLang="en-US" sz="2000" dirty="0">
                <a:latin typeface="方正兰亭黑简体" panose="02000000000000000000" pitchFamily="2" charset="-122"/>
                <a:cs typeface="+mn-ea"/>
                <a:sym typeface="Huawei Sans" panose="020C0503030203020204" pitchFamily="34" charset="0"/>
              </a:rPr>
              <a:t>特性整体体系</a:t>
            </a:r>
            <a:endParaRPr lang="en-US" altLang="zh-CN" sz="2000" dirty="0">
              <a:latin typeface="方正兰亭黑简体" panose="02000000000000000000" pitchFamily="2" charset="-122"/>
              <a:cs typeface="+mn-ea"/>
              <a:sym typeface="Huawei Sans" panose="020C0503030203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649ED-A680-85BD-0AA3-CA58034DC522}"/>
            </a:ext>
          </a:extLst>
        </p:cNvPr>
        <p:cNvGrpSpPr/>
        <p:nvPr/>
      </p:nvGrpSpPr>
      <p:grpSpPr>
        <a:xfrm>
          <a:off x="0" y="0"/>
          <a:ext cx="0" cy="0"/>
          <a:chOff x="0" y="0"/>
          <a:chExt cx="0" cy="0"/>
        </a:xfrm>
      </p:grpSpPr>
      <p:sp>
        <p:nvSpPr>
          <p:cNvPr id="11" name="标题 1">
            <a:extLst>
              <a:ext uri="{FF2B5EF4-FFF2-40B4-BE49-F238E27FC236}">
                <a16:creationId xmlns:a16="http://schemas.microsoft.com/office/drawing/2014/main" id="{20D734A9-7C15-5545-567B-B5DE9FDC940D}"/>
              </a:ext>
            </a:extLst>
          </p:cNvPr>
          <p:cNvSpPr>
            <a:spLocks noGrp="1"/>
          </p:cNvSpPr>
          <p:nvPr>
            <p:ph type="title"/>
          </p:nvPr>
        </p:nvSpPr>
        <p:spPr>
          <a:xfrm>
            <a:off x="731838" y="447468"/>
            <a:ext cx="10728325" cy="485982"/>
          </a:xfrm>
        </p:spPr>
        <p:txBody>
          <a:bodyPr/>
          <a:lstStyle/>
          <a:p>
            <a:r>
              <a:rPr lang="zh-CN" altLang="en-US" dirty="0"/>
              <a:t>作业</a:t>
            </a:r>
          </a:p>
        </p:txBody>
      </p:sp>
      <p:sp>
        <p:nvSpPr>
          <p:cNvPr id="12" name="文本占位符 3">
            <a:extLst>
              <a:ext uri="{FF2B5EF4-FFF2-40B4-BE49-F238E27FC236}">
                <a16:creationId xmlns:a16="http://schemas.microsoft.com/office/drawing/2014/main" id="{C5ECD063-E28C-9247-E8C4-41190B832ABD}"/>
              </a:ext>
            </a:extLst>
          </p:cNvPr>
          <p:cNvSpPr>
            <a:spLocks noGrp="1"/>
          </p:cNvSpPr>
          <p:nvPr>
            <p:ph type="body" sz="quarter" idx="10"/>
          </p:nvPr>
        </p:nvSpPr>
        <p:spPr>
          <a:xfrm>
            <a:off x="731837" y="1371136"/>
            <a:ext cx="10728326" cy="4879805"/>
          </a:xfrm>
        </p:spPr>
        <p:txBody>
          <a:bodyPr/>
          <a:lstStyle/>
          <a:p>
            <a:pPr algn="l">
              <a:lnSpc>
                <a:spcPct val="150000"/>
              </a:lnSpc>
            </a:pPr>
            <a:r>
              <a:rPr lang="zh-CN" altLang="en-US" sz="2200" b="1" dirty="0">
                <a:solidFill>
                  <a:srgbClr val="111111"/>
                </a:solidFill>
                <a:latin typeface="方正兰亭黑简体" panose="02000000000000000000" pitchFamily="2" charset="-122"/>
              </a:rPr>
              <a:t>状态变化简化</a:t>
            </a:r>
            <a:r>
              <a:rPr lang="zh-CN" altLang="en-US" sz="2200" b="0" i="0" dirty="0">
                <a:solidFill>
                  <a:srgbClr val="111111"/>
                </a:solidFill>
                <a:effectLst/>
                <a:latin typeface="方正兰亭黑简体" panose="02000000000000000000" pitchFamily="2" charset="-122"/>
              </a:rPr>
              <a:t>：</a:t>
            </a:r>
            <a:r>
              <a:rPr lang="zh-CN" altLang="en-US" sz="2200" dirty="0">
                <a:solidFill>
                  <a:srgbClr val="111111"/>
                </a:solidFill>
                <a:latin typeface="方正兰亭黑简体" panose="02000000000000000000" pitchFamily="2" charset="-122"/>
              </a:rPr>
              <a:t>通过状态变化，简化</a:t>
            </a:r>
            <a:r>
              <a:rPr lang="en-US" altLang="zh-CN" sz="2200" dirty="0" err="1">
                <a:solidFill>
                  <a:srgbClr val="111111"/>
                </a:solidFill>
                <a:latin typeface="方正兰亭黑简体" panose="02000000000000000000" pitchFamily="2" charset="-122"/>
              </a:rPr>
              <a:t>PoseHandler</a:t>
            </a:r>
            <a:r>
              <a:rPr lang="zh-CN" altLang="en-US" sz="2200" dirty="0">
                <a:solidFill>
                  <a:srgbClr val="111111"/>
                </a:solidFill>
                <a:latin typeface="方正兰亭黑简体" panose="02000000000000000000" pitchFamily="2" charset="-122"/>
              </a:rPr>
              <a:t>中的代码圈复杂度，实现优雅的代码结构</a:t>
            </a:r>
            <a:endParaRPr lang="en-US" altLang="zh-CN" sz="2200" dirty="0">
              <a:solidFill>
                <a:srgbClr val="111111"/>
              </a:solidFill>
              <a:latin typeface="方正兰亭黑简体" panose="02000000000000000000" pitchFamily="2" charset="-122"/>
            </a:endParaRPr>
          </a:p>
          <a:p>
            <a:pPr algn="l">
              <a:lnSpc>
                <a:spcPct val="150000"/>
              </a:lnSpc>
            </a:pPr>
            <a:r>
              <a:rPr lang="zh-CN" altLang="en-US" sz="2200" b="1" dirty="0">
                <a:solidFill>
                  <a:srgbClr val="111111"/>
                </a:solidFill>
                <a:latin typeface="方正兰亭黑简体" panose="02000000000000000000" pitchFamily="2" charset="-122"/>
              </a:rPr>
              <a:t>操作符</a:t>
            </a:r>
            <a:r>
              <a:rPr lang="en-US" altLang="zh-CN" sz="2200" b="1" dirty="0">
                <a:solidFill>
                  <a:srgbClr val="111111"/>
                </a:solidFill>
                <a:latin typeface="方正兰亭黑简体" panose="02000000000000000000" pitchFamily="2" charset="-122"/>
              </a:rPr>
              <a:t>()</a:t>
            </a:r>
            <a:r>
              <a:rPr lang="zh-CN" altLang="en-US" sz="2200" b="1" dirty="0">
                <a:solidFill>
                  <a:srgbClr val="111111"/>
                </a:solidFill>
                <a:latin typeface="方正兰亭黑简体" panose="02000000000000000000" pitchFamily="2" charset="-122"/>
              </a:rPr>
              <a:t>重载</a:t>
            </a:r>
            <a:r>
              <a:rPr lang="zh-CN" altLang="en-US" sz="2200" b="0" i="0" dirty="0">
                <a:solidFill>
                  <a:srgbClr val="111111"/>
                </a:solidFill>
                <a:effectLst/>
                <a:latin typeface="方正兰亭黑简体" panose="02000000000000000000" pitchFamily="2" charset="-122"/>
              </a:rPr>
              <a:t>：</a:t>
            </a:r>
            <a:r>
              <a:rPr lang="zh-CN" altLang="en-US" sz="2200" dirty="0">
                <a:solidFill>
                  <a:srgbClr val="111111"/>
                </a:solidFill>
                <a:latin typeface="方正兰亭黑简体" panose="02000000000000000000" pitchFamily="2" charset="-122"/>
              </a:rPr>
              <a:t>完成</a:t>
            </a:r>
            <a:r>
              <a:rPr lang="en-US" altLang="zh-CN" sz="2200" dirty="0">
                <a:solidFill>
                  <a:srgbClr val="111111"/>
                </a:solidFill>
                <a:latin typeface="方正兰亭黑简体" panose="02000000000000000000" pitchFamily="2" charset="-122"/>
              </a:rPr>
              <a:t>function</a:t>
            </a:r>
            <a:r>
              <a:rPr lang="zh-CN" altLang="en-US" sz="2200" dirty="0">
                <a:solidFill>
                  <a:srgbClr val="111111"/>
                </a:solidFill>
                <a:latin typeface="方正兰亭黑简体" panose="02000000000000000000" pitchFamily="2" charset="-122"/>
              </a:rPr>
              <a:t>操作符</a:t>
            </a:r>
            <a:r>
              <a:rPr lang="en-US" altLang="zh-CN" sz="2200" dirty="0">
                <a:solidFill>
                  <a:srgbClr val="111111"/>
                </a:solidFill>
                <a:latin typeface="方正兰亭黑简体" panose="02000000000000000000" pitchFamily="2" charset="-122"/>
              </a:rPr>
              <a:t>()</a:t>
            </a:r>
            <a:r>
              <a:rPr lang="zh-CN" altLang="en-US" sz="2200" dirty="0">
                <a:solidFill>
                  <a:srgbClr val="111111"/>
                </a:solidFill>
                <a:latin typeface="方正兰亭黑简体" panose="02000000000000000000" pitchFamily="2" charset="-122"/>
              </a:rPr>
              <a:t>的重载优化，提升代码效率和可读性</a:t>
            </a:r>
            <a:endParaRPr lang="zh-CN" altLang="en-US" sz="2200" b="0" i="0" dirty="0">
              <a:solidFill>
                <a:srgbClr val="111111"/>
              </a:solidFill>
              <a:effectLst/>
              <a:latin typeface="方正兰亭黑简体" panose="02000000000000000000" pitchFamily="2" charset="-122"/>
            </a:endParaRPr>
          </a:p>
          <a:p>
            <a:pPr algn="l">
              <a:lnSpc>
                <a:spcPct val="150000"/>
              </a:lnSpc>
            </a:pPr>
            <a:r>
              <a:rPr lang="zh-CN" altLang="en-US" sz="2200" b="1" dirty="0">
                <a:solidFill>
                  <a:srgbClr val="111111"/>
                </a:solidFill>
                <a:latin typeface="方正兰亭黑简体" panose="02000000000000000000" pitchFamily="2" charset="-122"/>
              </a:rPr>
              <a:t>实现</a:t>
            </a:r>
            <a:r>
              <a:rPr lang="en-US" altLang="zh-CN" sz="2200" b="1" dirty="0">
                <a:solidFill>
                  <a:srgbClr val="111111"/>
                </a:solidFill>
                <a:latin typeface="方正兰亭黑简体" panose="02000000000000000000" pitchFamily="2" charset="-122"/>
              </a:rPr>
              <a:t>B</a:t>
            </a:r>
            <a:r>
              <a:rPr lang="zh-CN" altLang="en-US" sz="2200" b="1" dirty="0">
                <a:solidFill>
                  <a:srgbClr val="111111"/>
                </a:solidFill>
                <a:latin typeface="方正兰亭黑简体" panose="02000000000000000000" pitchFamily="2" charset="-122"/>
              </a:rPr>
              <a:t>指令需求</a:t>
            </a:r>
            <a:r>
              <a:rPr lang="zh-CN" altLang="en-US" sz="2200" b="0" i="0" dirty="0">
                <a:solidFill>
                  <a:srgbClr val="111111"/>
                </a:solidFill>
                <a:effectLst/>
                <a:latin typeface="方正兰亭黑简体" panose="02000000000000000000" pitchFamily="2" charset="-122"/>
              </a:rPr>
              <a:t>：包括测试用例</a:t>
            </a:r>
          </a:p>
        </p:txBody>
      </p:sp>
    </p:spTree>
    <p:extLst>
      <p:ext uri="{BB962C8B-B14F-4D97-AF65-F5344CB8AC3E}">
        <p14:creationId xmlns:p14="http://schemas.microsoft.com/office/powerpoint/2010/main" val="1470923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6DE01-1E53-0AAC-64ED-3696BDF49440}"/>
            </a:ext>
          </a:extLst>
        </p:cNvPr>
        <p:cNvGrpSpPr/>
        <p:nvPr/>
      </p:nvGrpSpPr>
      <p:grpSpPr>
        <a:xfrm>
          <a:off x="0" y="0"/>
          <a:ext cx="0" cy="0"/>
          <a:chOff x="0" y="0"/>
          <a:chExt cx="0" cy="0"/>
        </a:xfrm>
      </p:grpSpPr>
      <p:sp>
        <p:nvSpPr>
          <p:cNvPr id="6" name="标题 2">
            <a:extLst>
              <a:ext uri="{FF2B5EF4-FFF2-40B4-BE49-F238E27FC236}">
                <a16:creationId xmlns:a16="http://schemas.microsoft.com/office/drawing/2014/main" id="{57830EA4-5780-4F94-CD13-7CADA371973B}"/>
              </a:ext>
            </a:extLst>
          </p:cNvPr>
          <p:cNvSpPr>
            <a:spLocks noGrp="1"/>
          </p:cNvSpPr>
          <p:nvPr>
            <p:ph type="title"/>
          </p:nvPr>
        </p:nvSpPr>
        <p:spPr>
          <a:xfrm>
            <a:off x="731838" y="447468"/>
            <a:ext cx="10728325" cy="497095"/>
          </a:xfrm>
        </p:spPr>
        <p:txBody>
          <a:bodyPr/>
          <a:lstStyle/>
          <a:p>
            <a:r>
              <a:rPr lang="en-US" altLang="zh-CN" dirty="0"/>
              <a:t>B&amp;F</a:t>
            </a:r>
            <a:r>
              <a:rPr lang="zh-CN" altLang="en-US" dirty="0"/>
              <a:t>指令正交分解的测试用例</a:t>
            </a:r>
          </a:p>
        </p:txBody>
      </p:sp>
      <p:graphicFrame>
        <p:nvGraphicFramePr>
          <p:cNvPr id="7" name="表格 6">
            <a:extLst>
              <a:ext uri="{FF2B5EF4-FFF2-40B4-BE49-F238E27FC236}">
                <a16:creationId xmlns:a16="http://schemas.microsoft.com/office/drawing/2014/main" id="{D53F0373-245D-4BC7-973A-1BD53E1F3D05}"/>
              </a:ext>
            </a:extLst>
          </p:cNvPr>
          <p:cNvGraphicFramePr>
            <a:graphicFrameLocks noGrp="1"/>
          </p:cNvGraphicFramePr>
          <p:nvPr>
            <p:extLst>
              <p:ext uri="{D42A27DB-BD31-4B8C-83A1-F6EECF244321}">
                <p14:modId xmlns:p14="http://schemas.microsoft.com/office/powerpoint/2010/main" val="2370984174"/>
              </p:ext>
            </p:extLst>
          </p:nvPr>
        </p:nvGraphicFramePr>
        <p:xfrm>
          <a:off x="698011" y="1174779"/>
          <a:ext cx="10529926" cy="4517642"/>
        </p:xfrm>
        <a:graphic>
          <a:graphicData uri="http://schemas.openxmlformats.org/drawingml/2006/table">
            <a:tbl>
              <a:tblPr firstRow="1" bandRow="1">
                <a:tableStyleId>{5940675A-B579-460E-94D1-54222C63F5DA}</a:tableStyleId>
              </a:tblPr>
              <a:tblGrid>
                <a:gridCol w="1426788">
                  <a:extLst>
                    <a:ext uri="{9D8B030D-6E8A-4147-A177-3AD203B41FA5}">
                      <a16:colId xmlns:a16="http://schemas.microsoft.com/office/drawing/2014/main" val="20000"/>
                    </a:ext>
                  </a:extLst>
                </a:gridCol>
                <a:gridCol w="1701850">
                  <a:extLst>
                    <a:ext uri="{9D8B030D-6E8A-4147-A177-3AD203B41FA5}">
                      <a16:colId xmlns:a16="http://schemas.microsoft.com/office/drawing/2014/main" val="20001"/>
                    </a:ext>
                  </a:extLst>
                </a:gridCol>
                <a:gridCol w="1905490">
                  <a:extLst>
                    <a:ext uri="{9D8B030D-6E8A-4147-A177-3AD203B41FA5}">
                      <a16:colId xmlns:a16="http://schemas.microsoft.com/office/drawing/2014/main" val="20002"/>
                    </a:ext>
                  </a:extLst>
                </a:gridCol>
                <a:gridCol w="1985822">
                  <a:extLst>
                    <a:ext uri="{9D8B030D-6E8A-4147-A177-3AD203B41FA5}">
                      <a16:colId xmlns:a16="http://schemas.microsoft.com/office/drawing/2014/main" val="20003"/>
                    </a:ext>
                  </a:extLst>
                </a:gridCol>
                <a:gridCol w="1754988">
                  <a:extLst>
                    <a:ext uri="{9D8B030D-6E8A-4147-A177-3AD203B41FA5}">
                      <a16:colId xmlns:a16="http://schemas.microsoft.com/office/drawing/2014/main" val="20004"/>
                    </a:ext>
                  </a:extLst>
                </a:gridCol>
                <a:gridCol w="1754988">
                  <a:extLst>
                    <a:ext uri="{9D8B030D-6E8A-4147-A177-3AD203B41FA5}">
                      <a16:colId xmlns:a16="http://schemas.microsoft.com/office/drawing/2014/main" val="1366715491"/>
                    </a:ext>
                  </a:extLst>
                </a:gridCol>
              </a:tblGrid>
              <a:tr h="843642">
                <a:tc>
                  <a:txBody>
                    <a:bodyPr/>
                    <a:lstStyle/>
                    <a:p>
                      <a:pPr algn="ctr"/>
                      <a:r>
                        <a:rPr lang="zh-CN" altLang="en-US" sz="2200" dirty="0">
                          <a:latin typeface="方正兰亭黑简体" panose="02000000000000000000" pitchFamily="2" charset="-122"/>
                          <a:ea typeface="方正兰亭黑简体" panose="02000000000000000000" pitchFamily="2" charset="-122"/>
                        </a:rPr>
                        <a:t>状态</a:t>
                      </a: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B</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F</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BF</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BB</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FF</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extLst>
                  <a:ext uri="{0D108BD9-81ED-4DB2-BD59-A6C34878D82A}">
                    <a16:rowId xmlns:a16="http://schemas.microsoft.com/office/drawing/2014/main" val="10000"/>
                  </a:ext>
                </a:extLst>
              </a:tr>
              <a:tr h="1215433">
                <a:tc>
                  <a:txBody>
                    <a:bodyPr/>
                    <a:lstStyle/>
                    <a:p>
                      <a:pPr algn="ctr"/>
                      <a:r>
                        <a:rPr lang="en-US" altLang="zh-CN" sz="2200" dirty="0">
                          <a:latin typeface="方正兰亭黑简体" panose="02000000000000000000" pitchFamily="2" charset="-122"/>
                          <a:ea typeface="方正兰亭黑简体" panose="02000000000000000000" pitchFamily="2" charset="-122"/>
                        </a:rPr>
                        <a:t>M</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BM</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marL="0" algn="ctr" defTabSz="914400" rtl="0" eaLnBrk="1" latinLnBrk="0" hangingPunct="1"/>
                      <a:r>
                        <a:rPr lang="zh-CN" altLang="en-US" sz="2200" kern="1200" dirty="0">
                          <a:solidFill>
                            <a:srgbClr val="7030A0"/>
                          </a:solidFill>
                          <a:latin typeface="方正兰亭黑简体" panose="02000000000000000000" pitchFamily="2" charset="-122"/>
                          <a:ea typeface="方正兰亭黑简体" panose="02000000000000000000" pitchFamily="2" charset="-122"/>
                          <a:cs typeface="+mn-cs"/>
                        </a:rPr>
                        <a:t>执行</a:t>
                      </a:r>
                      <a:r>
                        <a:rPr lang="en-US" altLang="zh-CN" sz="2200" kern="1200" dirty="0">
                          <a:solidFill>
                            <a:srgbClr val="7030A0"/>
                          </a:solidFill>
                          <a:latin typeface="方正兰亭黑简体" panose="02000000000000000000" pitchFamily="2" charset="-122"/>
                          <a:ea typeface="方正兰亭黑简体" panose="02000000000000000000" pitchFamily="2" charset="-122"/>
                          <a:cs typeface="+mn-cs"/>
                        </a:rPr>
                        <a:t>FM</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X+2</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BFM</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X-2</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N</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BBM</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Y+1</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N</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a:solidFill>
                            <a:srgbClr val="7030A0"/>
                          </a:solidFill>
                          <a:latin typeface="方正兰亭黑简体" panose="02000000000000000000" pitchFamily="2" charset="-122"/>
                          <a:ea typeface="方正兰亭黑简体" panose="02000000000000000000" pitchFamily="2" charset="-122"/>
                        </a:rPr>
                        <a:t>FFM</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Y+1</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extLst>
                  <a:ext uri="{0D108BD9-81ED-4DB2-BD59-A6C34878D82A}">
                    <a16:rowId xmlns:a16="http://schemas.microsoft.com/office/drawing/2014/main" val="10001"/>
                  </a:ext>
                </a:extLst>
              </a:tr>
              <a:tr h="1204331">
                <a:tc>
                  <a:txBody>
                    <a:bodyPr/>
                    <a:lstStyle/>
                    <a:p>
                      <a:pPr algn="ctr"/>
                      <a:r>
                        <a:rPr lang="en-US" altLang="zh-CN" sz="2200" dirty="0">
                          <a:latin typeface="方正兰亭黑简体" panose="02000000000000000000" pitchFamily="2" charset="-122"/>
                          <a:ea typeface="方正兰亭黑简体" panose="02000000000000000000" pitchFamily="2" charset="-122"/>
                        </a:rPr>
                        <a:t>L</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BL</a:t>
                      </a:r>
                    </a:p>
                    <a:p>
                      <a:pPr algn="ct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S</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FL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N</a:t>
                      </a: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BFL</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S</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extLst>
                  <a:ext uri="{0D108BD9-81ED-4DB2-BD59-A6C34878D82A}">
                    <a16:rowId xmlns:a16="http://schemas.microsoft.com/office/drawing/2014/main" val="10002"/>
                  </a:ext>
                </a:extLst>
              </a:tr>
              <a:tr h="1254236">
                <a:tc>
                  <a:txBody>
                    <a:bodyPr/>
                    <a:lstStyle/>
                    <a:p>
                      <a:pPr algn="ctr"/>
                      <a:r>
                        <a:rPr lang="en-US" altLang="zh-CN" sz="2200" dirty="0">
                          <a:latin typeface="方正兰亭黑简体" panose="02000000000000000000" pitchFamily="2" charset="-122"/>
                          <a:ea typeface="方正兰亭黑简体" panose="02000000000000000000" pitchFamily="2" charset="-122"/>
                        </a:rPr>
                        <a:t>R</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BR</a:t>
                      </a:r>
                    </a:p>
                    <a:p>
                      <a:pPr algn="ct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N</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FR</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S</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BFR</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N</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extLst>
                  <a:ext uri="{0D108BD9-81ED-4DB2-BD59-A6C34878D82A}">
                    <a16:rowId xmlns:a16="http://schemas.microsoft.com/office/drawing/2014/main" val="10003"/>
                  </a:ext>
                </a:extLst>
              </a:tr>
            </a:tbl>
          </a:graphicData>
        </a:graphic>
      </p:graphicFrame>
      <p:cxnSp>
        <p:nvCxnSpPr>
          <p:cNvPr id="8" name="直接连接符 7">
            <a:extLst>
              <a:ext uri="{FF2B5EF4-FFF2-40B4-BE49-F238E27FC236}">
                <a16:creationId xmlns:a16="http://schemas.microsoft.com/office/drawing/2014/main" id="{E0D0AD6E-985A-59DE-B280-378AF807ACBC}"/>
              </a:ext>
            </a:extLst>
          </p:cNvPr>
          <p:cNvCxnSpPr>
            <a:cxnSpLocks/>
          </p:cNvCxnSpPr>
          <p:nvPr/>
        </p:nvCxnSpPr>
        <p:spPr>
          <a:xfrm>
            <a:off x="698012" y="1174779"/>
            <a:ext cx="1426788" cy="817516"/>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9" name="文本框 8">
            <a:extLst>
              <a:ext uri="{FF2B5EF4-FFF2-40B4-BE49-F238E27FC236}">
                <a16:creationId xmlns:a16="http://schemas.microsoft.com/office/drawing/2014/main" id="{37C9A019-F9A7-F560-5581-D607A0972783}"/>
              </a:ext>
            </a:extLst>
          </p:cNvPr>
          <p:cNvSpPr txBox="1"/>
          <p:nvPr/>
        </p:nvSpPr>
        <p:spPr>
          <a:xfrm>
            <a:off x="782259" y="1623091"/>
            <a:ext cx="979634" cy="461665"/>
          </a:xfrm>
          <a:prstGeom prst="rect">
            <a:avLst/>
          </a:prstGeom>
          <a:noFill/>
        </p:spPr>
        <p:txBody>
          <a:bodyPr wrap="square" rtlCol="0">
            <a:spAutoFit/>
          </a:bodyPr>
          <a:lstStyle/>
          <a:p>
            <a:r>
              <a:rPr lang="zh-CN" altLang="en-US" sz="2400" dirty="0">
                <a:latin typeface="方正兰亭黑简体" panose="02000000000000000000" pitchFamily="2" charset="-122"/>
                <a:ea typeface="方正兰亭黑简体" panose="02000000000000000000" pitchFamily="2" charset="-122"/>
              </a:rPr>
              <a:t>指令</a:t>
            </a:r>
          </a:p>
        </p:txBody>
      </p:sp>
    </p:spTree>
    <p:extLst>
      <p:ext uri="{BB962C8B-B14F-4D97-AF65-F5344CB8AC3E}">
        <p14:creationId xmlns:p14="http://schemas.microsoft.com/office/powerpoint/2010/main" val="2677286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3F31A-34E7-8961-F84D-FEB588220726}"/>
            </a:ext>
          </a:extLst>
        </p:cNvPr>
        <p:cNvGrpSpPr/>
        <p:nvPr/>
      </p:nvGrpSpPr>
      <p:grpSpPr>
        <a:xfrm>
          <a:off x="0" y="0"/>
          <a:ext cx="0" cy="0"/>
          <a:chOff x="0" y="0"/>
          <a:chExt cx="0" cy="0"/>
        </a:xfrm>
      </p:grpSpPr>
      <p:sp>
        <p:nvSpPr>
          <p:cNvPr id="2" name="文本占位符 3">
            <a:extLst>
              <a:ext uri="{FF2B5EF4-FFF2-40B4-BE49-F238E27FC236}">
                <a16:creationId xmlns:a16="http://schemas.microsoft.com/office/drawing/2014/main" id="{E296C2B8-604F-0E1F-E6C9-E12777794F50}"/>
              </a:ext>
            </a:extLst>
          </p:cNvPr>
          <p:cNvSpPr>
            <a:spLocks noGrp="1"/>
          </p:cNvSpPr>
          <p:nvPr>
            <p:ph type="body" sz="quarter" idx="10"/>
          </p:nvPr>
        </p:nvSpPr>
        <p:spPr>
          <a:xfrm>
            <a:off x="353218" y="232663"/>
            <a:ext cx="10728326" cy="4879805"/>
          </a:xfrm>
        </p:spPr>
        <p:txBody>
          <a:bodyPr/>
          <a:lstStyle/>
          <a:p>
            <a:pPr marL="0" indent="0" algn="l">
              <a:lnSpc>
                <a:spcPct val="150000"/>
              </a:lnSpc>
              <a:buNone/>
            </a:pPr>
            <a:r>
              <a:rPr lang="en-US" altLang="zh-CN" sz="2200" b="0" i="0" dirty="0">
                <a:solidFill>
                  <a:srgbClr val="111111"/>
                </a:solidFill>
                <a:effectLst/>
                <a:latin typeface="方正兰亭黑简体" panose="02000000000000000000" pitchFamily="2" charset="-122"/>
              </a:rPr>
              <a:t>1. </a:t>
            </a:r>
            <a:r>
              <a:rPr lang="zh-CN" altLang="en-US" sz="2200" b="0" i="0" dirty="0">
                <a:solidFill>
                  <a:srgbClr val="111111"/>
                </a:solidFill>
                <a:effectLst/>
                <a:latin typeface="方正兰亭黑简体" panose="02000000000000000000" pitchFamily="2" charset="-122"/>
              </a:rPr>
              <a:t>首先实现测试代码</a:t>
            </a:r>
            <a:r>
              <a:rPr lang="en-US" altLang="zh-CN" sz="2200" b="0" i="0" dirty="0">
                <a:solidFill>
                  <a:srgbClr val="111111"/>
                </a:solidFill>
                <a:effectLst/>
                <a:latin typeface="方正兰亭黑简体" panose="02000000000000000000" pitchFamily="2" charset="-122"/>
              </a:rPr>
              <a:t>tests/ExecutorReverseTest.cpp</a:t>
            </a:r>
          </a:p>
        </p:txBody>
      </p:sp>
      <p:pic>
        <p:nvPicPr>
          <p:cNvPr id="5" name="图片 4">
            <a:extLst>
              <a:ext uri="{FF2B5EF4-FFF2-40B4-BE49-F238E27FC236}">
                <a16:creationId xmlns:a16="http://schemas.microsoft.com/office/drawing/2014/main" id="{953FAB5C-DEFD-D48C-D561-88CD04E33602}"/>
              </a:ext>
            </a:extLst>
          </p:cNvPr>
          <p:cNvPicPr>
            <a:picLocks noChangeAspect="1"/>
          </p:cNvPicPr>
          <p:nvPr/>
        </p:nvPicPr>
        <p:blipFill>
          <a:blip r:embed="rId3"/>
          <a:stretch>
            <a:fillRect/>
          </a:stretch>
        </p:blipFill>
        <p:spPr>
          <a:xfrm>
            <a:off x="471487" y="942027"/>
            <a:ext cx="8830724" cy="5307439"/>
          </a:xfrm>
          <a:prstGeom prst="rect">
            <a:avLst/>
          </a:prstGeom>
        </p:spPr>
      </p:pic>
    </p:spTree>
    <p:extLst>
      <p:ext uri="{BB962C8B-B14F-4D97-AF65-F5344CB8AC3E}">
        <p14:creationId xmlns:p14="http://schemas.microsoft.com/office/powerpoint/2010/main" val="4070584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04F85-6F06-14A2-3954-D235EF31C3C6}"/>
            </a:ext>
          </a:extLst>
        </p:cNvPr>
        <p:cNvGrpSpPr/>
        <p:nvPr/>
      </p:nvGrpSpPr>
      <p:grpSpPr>
        <a:xfrm>
          <a:off x="0" y="0"/>
          <a:ext cx="0" cy="0"/>
          <a:chOff x="0" y="0"/>
          <a:chExt cx="0" cy="0"/>
        </a:xfrm>
      </p:grpSpPr>
      <p:sp>
        <p:nvSpPr>
          <p:cNvPr id="2" name="文本占位符 3">
            <a:extLst>
              <a:ext uri="{FF2B5EF4-FFF2-40B4-BE49-F238E27FC236}">
                <a16:creationId xmlns:a16="http://schemas.microsoft.com/office/drawing/2014/main" id="{62A82FD9-4238-66E6-360D-37C7DDA3ECDF}"/>
              </a:ext>
            </a:extLst>
          </p:cNvPr>
          <p:cNvSpPr>
            <a:spLocks noGrp="1"/>
          </p:cNvSpPr>
          <p:nvPr>
            <p:ph type="body" sz="quarter" idx="10"/>
          </p:nvPr>
        </p:nvSpPr>
        <p:spPr>
          <a:xfrm>
            <a:off x="355015" y="266350"/>
            <a:ext cx="10728326" cy="4879805"/>
          </a:xfrm>
        </p:spPr>
        <p:txBody>
          <a:bodyPr/>
          <a:lstStyle/>
          <a:p>
            <a:pPr marL="0" indent="0" algn="l">
              <a:lnSpc>
                <a:spcPct val="150000"/>
              </a:lnSpc>
              <a:buNone/>
            </a:pPr>
            <a:r>
              <a:rPr lang="en-US" altLang="zh-CN" sz="2200" dirty="0">
                <a:solidFill>
                  <a:srgbClr val="111111"/>
                </a:solidFill>
                <a:latin typeface="方正兰亭黑简体" panose="02000000000000000000" pitchFamily="2" charset="-122"/>
              </a:rPr>
              <a:t>2</a:t>
            </a:r>
            <a:r>
              <a:rPr lang="en-US" altLang="zh-CN" sz="2200" b="0" i="0" dirty="0">
                <a:solidFill>
                  <a:srgbClr val="111111"/>
                </a:solidFill>
                <a:effectLst/>
                <a:latin typeface="方正兰亭黑简体" panose="02000000000000000000" pitchFamily="2" charset="-122"/>
              </a:rPr>
              <a:t>. </a:t>
            </a:r>
            <a:r>
              <a:rPr lang="zh-CN" altLang="en-US" sz="2200" b="0" i="0" dirty="0">
                <a:solidFill>
                  <a:srgbClr val="111111"/>
                </a:solidFill>
                <a:effectLst/>
                <a:latin typeface="方正兰亭黑简体" panose="02000000000000000000" pitchFamily="2" charset="-122"/>
              </a:rPr>
              <a:t>然后实现测试代码</a:t>
            </a:r>
            <a:r>
              <a:rPr lang="en-US" altLang="zh-CN" sz="2200" b="0" i="0" dirty="0">
                <a:solidFill>
                  <a:srgbClr val="111111"/>
                </a:solidFill>
                <a:effectLst/>
                <a:latin typeface="方正兰亭黑简体" panose="02000000000000000000" pitchFamily="2" charset="-122"/>
              </a:rPr>
              <a:t>tests/ExecutorReverseFastTest.c</a:t>
            </a:r>
            <a:r>
              <a:rPr lang="en-US" altLang="zh-CN" sz="2200" dirty="0">
                <a:solidFill>
                  <a:srgbClr val="111111"/>
                </a:solidFill>
                <a:latin typeface="方正兰亭黑简体" panose="02000000000000000000" pitchFamily="2" charset="-122"/>
              </a:rPr>
              <a:t>pp</a:t>
            </a:r>
          </a:p>
        </p:txBody>
      </p:sp>
      <p:pic>
        <p:nvPicPr>
          <p:cNvPr id="6" name="图片 5">
            <a:extLst>
              <a:ext uri="{FF2B5EF4-FFF2-40B4-BE49-F238E27FC236}">
                <a16:creationId xmlns:a16="http://schemas.microsoft.com/office/drawing/2014/main" id="{1D2B87CC-87BB-9406-5D2C-01A26233586F}"/>
              </a:ext>
            </a:extLst>
          </p:cNvPr>
          <p:cNvPicPr>
            <a:picLocks noChangeAspect="1"/>
          </p:cNvPicPr>
          <p:nvPr/>
        </p:nvPicPr>
        <p:blipFill>
          <a:blip r:embed="rId3"/>
          <a:stretch>
            <a:fillRect/>
          </a:stretch>
        </p:blipFill>
        <p:spPr>
          <a:xfrm>
            <a:off x="431799" y="937282"/>
            <a:ext cx="11405186" cy="5340624"/>
          </a:xfrm>
          <a:prstGeom prst="rect">
            <a:avLst/>
          </a:prstGeom>
        </p:spPr>
      </p:pic>
    </p:spTree>
    <p:extLst>
      <p:ext uri="{BB962C8B-B14F-4D97-AF65-F5344CB8AC3E}">
        <p14:creationId xmlns:p14="http://schemas.microsoft.com/office/powerpoint/2010/main" val="2407311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57E82-BC97-4CC3-E012-594A0F22D777}"/>
            </a:ext>
          </a:extLst>
        </p:cNvPr>
        <p:cNvGrpSpPr/>
        <p:nvPr/>
      </p:nvGrpSpPr>
      <p:grpSpPr>
        <a:xfrm>
          <a:off x="0" y="0"/>
          <a:ext cx="0" cy="0"/>
          <a:chOff x="0" y="0"/>
          <a:chExt cx="0" cy="0"/>
        </a:xfrm>
      </p:grpSpPr>
      <p:sp>
        <p:nvSpPr>
          <p:cNvPr id="6" name="文本占位符 3">
            <a:extLst>
              <a:ext uri="{FF2B5EF4-FFF2-40B4-BE49-F238E27FC236}">
                <a16:creationId xmlns:a16="http://schemas.microsoft.com/office/drawing/2014/main" id="{6BDC6522-0C99-69CA-BFFC-6F88B1DB7611}"/>
              </a:ext>
            </a:extLst>
          </p:cNvPr>
          <p:cNvSpPr txBox="1">
            <a:spLocks/>
          </p:cNvSpPr>
          <p:nvPr/>
        </p:nvSpPr>
        <p:spPr bwMode="auto">
          <a:xfrm>
            <a:off x="481804" y="89209"/>
            <a:ext cx="11096923" cy="64072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l">
              <a:lnSpc>
                <a:spcPct val="150000"/>
              </a:lnSpc>
              <a:buNone/>
            </a:pPr>
            <a:r>
              <a:rPr lang="en-US" altLang="zh-CN" sz="2200" dirty="0">
                <a:solidFill>
                  <a:srgbClr val="111111"/>
                </a:solidFill>
                <a:latin typeface="方正兰亭黑简体" panose="02000000000000000000" pitchFamily="2" charset="-122"/>
              </a:rPr>
              <a:t>3.</a:t>
            </a:r>
            <a:r>
              <a:rPr lang="zh-CN" altLang="en-US" sz="2200" dirty="0">
                <a:solidFill>
                  <a:srgbClr val="111111"/>
                </a:solidFill>
                <a:latin typeface="方正兰亭黑简体" panose="02000000000000000000" pitchFamily="2" charset="-122"/>
              </a:rPr>
              <a:t>进行完代码改进后，新功能的添加就不需要添加大量冗长的</a:t>
            </a:r>
            <a:r>
              <a:rPr lang="en-US" altLang="zh-CN" sz="2200" dirty="0">
                <a:solidFill>
                  <a:srgbClr val="111111"/>
                </a:solidFill>
                <a:latin typeface="方正兰亭黑简体" panose="02000000000000000000" pitchFamily="2" charset="-122"/>
              </a:rPr>
              <a:t>if-else</a:t>
            </a:r>
            <a:r>
              <a:rPr lang="zh-CN" altLang="en-US" sz="2200" dirty="0">
                <a:solidFill>
                  <a:srgbClr val="111111"/>
                </a:solidFill>
                <a:latin typeface="方正兰亭黑简体" panose="02000000000000000000" pitchFamily="2" charset="-122"/>
              </a:rPr>
              <a:t>语句了，后退功能可以看作前进功能的逆向操作，因此可以针对</a:t>
            </a:r>
            <a:r>
              <a:rPr lang="en-US" altLang="zh-CN" sz="2200" dirty="0">
                <a:solidFill>
                  <a:srgbClr val="111111"/>
                </a:solidFill>
                <a:latin typeface="方正兰亭黑简体" panose="02000000000000000000" pitchFamily="2" charset="-122"/>
              </a:rPr>
              <a:t>M</a:t>
            </a:r>
            <a:r>
              <a:rPr lang="zh-CN" altLang="en-US" sz="2200" dirty="0">
                <a:solidFill>
                  <a:srgbClr val="111111"/>
                </a:solidFill>
                <a:latin typeface="方正兰亭黑简体" panose="02000000000000000000" pitchFamily="2" charset="-122"/>
              </a:rPr>
              <a:t>指令对应的前进操作进行修改</a:t>
            </a:r>
            <a:endParaRPr lang="en-US" altLang="zh-CN" sz="2200" dirty="0">
              <a:solidFill>
                <a:srgbClr val="111111"/>
              </a:solidFill>
              <a:latin typeface="+mn-ea"/>
              <a:ea typeface="+mn-ea"/>
            </a:endParaRPr>
          </a:p>
          <a:p>
            <a:pPr marL="0" indent="0" algn="l">
              <a:lnSpc>
                <a:spcPct val="150000"/>
              </a:lnSpc>
              <a:buNone/>
            </a:pPr>
            <a:r>
              <a:rPr lang="zh-CN" altLang="en-US" sz="2200" dirty="0">
                <a:solidFill>
                  <a:srgbClr val="111111"/>
                </a:solidFill>
                <a:latin typeface="+mn-ea"/>
                <a:ea typeface="+mn-ea"/>
              </a:rPr>
              <a:t>在实验二中为快速移动添加了变量</a:t>
            </a:r>
            <a:r>
              <a:rPr lang="en-US" altLang="zh-CN" sz="2200" dirty="0">
                <a:solidFill>
                  <a:srgbClr val="111111"/>
                </a:solidFill>
                <a:latin typeface="+mn-ea"/>
                <a:ea typeface="+mn-ea"/>
              </a:rPr>
              <a:t>fast</a:t>
            </a:r>
            <a:r>
              <a:rPr lang="zh-CN" altLang="en-US" sz="2200" dirty="0">
                <a:solidFill>
                  <a:srgbClr val="111111"/>
                </a:solidFill>
                <a:latin typeface="+mn-ea"/>
                <a:ea typeface="+mn-ea"/>
              </a:rPr>
              <a:t>，这里也为后退添加变量</a:t>
            </a:r>
            <a:r>
              <a:rPr lang="en-US" altLang="zh-CN" sz="2200" dirty="0">
                <a:solidFill>
                  <a:srgbClr val="111111"/>
                </a:solidFill>
                <a:latin typeface="+mn-ea"/>
                <a:ea typeface="+mn-ea"/>
              </a:rPr>
              <a:t>reverse</a:t>
            </a:r>
          </a:p>
          <a:p>
            <a:pPr marL="0" indent="0" algn="l">
              <a:lnSpc>
                <a:spcPct val="150000"/>
              </a:lnSpc>
              <a:buNone/>
            </a:pPr>
            <a:r>
              <a:rPr lang="zh-CN" altLang="en-US" dirty="0">
                <a:latin typeface="+mn-ea"/>
                <a:ea typeface="+mn-ea"/>
              </a:rPr>
              <a:t>修改</a:t>
            </a:r>
            <a:r>
              <a:rPr lang="en-US" altLang="zh-CN" dirty="0">
                <a:latin typeface="+mn-ea"/>
                <a:ea typeface="+mn-ea"/>
              </a:rPr>
              <a:t>PoseHandler.hpp</a:t>
            </a:r>
            <a:r>
              <a:rPr lang="zh-CN" altLang="en-US" dirty="0">
                <a:latin typeface="+mn-ea"/>
                <a:ea typeface="+mn-ea"/>
              </a:rPr>
              <a:t>，添加变量</a:t>
            </a:r>
            <a:r>
              <a:rPr lang="en-US" altLang="zh-CN" dirty="0">
                <a:latin typeface="+mn-ea"/>
                <a:ea typeface="+mn-ea"/>
              </a:rPr>
              <a:t>reverse</a:t>
            </a:r>
            <a:r>
              <a:rPr lang="zh-CN" altLang="en-US" dirty="0">
                <a:latin typeface="+mn-ea"/>
                <a:ea typeface="+mn-ea"/>
              </a:rPr>
              <a:t>和相关函数，请自行实现</a:t>
            </a:r>
            <a:r>
              <a:rPr lang="en-US" altLang="zh-CN" dirty="0">
                <a:latin typeface="+mn-ea"/>
                <a:ea typeface="+mn-ea"/>
              </a:rPr>
              <a:t>PoseHandler.cpp</a:t>
            </a:r>
          </a:p>
          <a:p>
            <a:pPr marL="0" indent="0" algn="l">
              <a:lnSpc>
                <a:spcPct val="150000"/>
              </a:lnSpc>
              <a:buFont typeface="Wingdings" panose="05000000000000000000" pitchFamily="2" charset="2"/>
              <a:buNone/>
            </a:pPr>
            <a:endParaRPr lang="zh-CN" altLang="en-US" sz="2200" dirty="0">
              <a:solidFill>
                <a:srgbClr val="111111"/>
              </a:solidFill>
              <a:latin typeface="+mn-ea"/>
              <a:ea typeface="+mn-ea"/>
            </a:endParaRPr>
          </a:p>
        </p:txBody>
      </p:sp>
      <p:pic>
        <p:nvPicPr>
          <p:cNvPr id="9" name="图片 8">
            <a:extLst>
              <a:ext uri="{FF2B5EF4-FFF2-40B4-BE49-F238E27FC236}">
                <a16:creationId xmlns:a16="http://schemas.microsoft.com/office/drawing/2014/main" id="{89AEAAA8-3698-5C18-6F99-E2CBCB141D4F}"/>
              </a:ext>
            </a:extLst>
          </p:cNvPr>
          <p:cNvPicPr>
            <a:picLocks noChangeAspect="1"/>
          </p:cNvPicPr>
          <p:nvPr/>
        </p:nvPicPr>
        <p:blipFill>
          <a:blip r:embed="rId3"/>
          <a:stretch>
            <a:fillRect/>
          </a:stretch>
        </p:blipFill>
        <p:spPr>
          <a:xfrm>
            <a:off x="556123" y="2542144"/>
            <a:ext cx="4823122" cy="3465584"/>
          </a:xfrm>
          <a:prstGeom prst="rect">
            <a:avLst/>
          </a:prstGeom>
        </p:spPr>
      </p:pic>
      <p:sp>
        <p:nvSpPr>
          <p:cNvPr id="12" name="圆角矩形 13">
            <a:extLst>
              <a:ext uri="{FF2B5EF4-FFF2-40B4-BE49-F238E27FC236}">
                <a16:creationId xmlns:a16="http://schemas.microsoft.com/office/drawing/2014/main" id="{3E4450AB-2264-DEC9-EE5B-7D8B94BF0564}"/>
              </a:ext>
            </a:extLst>
          </p:cNvPr>
          <p:cNvSpPr/>
          <p:nvPr/>
        </p:nvSpPr>
        <p:spPr bwMode="auto">
          <a:xfrm>
            <a:off x="1307393" y="2681677"/>
            <a:ext cx="2063768" cy="56754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a:extLst>
              <a:ext uri="{FF2B5EF4-FFF2-40B4-BE49-F238E27FC236}">
                <a16:creationId xmlns:a16="http://schemas.microsoft.com/office/drawing/2014/main" id="{D661A902-A249-48EE-678A-6A33FB2DFE4E}"/>
              </a:ext>
            </a:extLst>
          </p:cNvPr>
          <p:cNvSpPr/>
          <p:nvPr/>
        </p:nvSpPr>
        <p:spPr>
          <a:xfrm>
            <a:off x="5202661" y="2450854"/>
            <a:ext cx="5325936" cy="957419"/>
          </a:xfrm>
          <a:prstGeom prst="wedgeRectCallout">
            <a:avLst>
              <a:gd name="adj1" fmla="val -84520"/>
              <a:gd name="adj2" fmla="val 1009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将原</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Move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函数具体为</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Forward</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向前移动函数，添加</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Backward</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向后移动函数</a:t>
            </a:r>
          </a:p>
        </p:txBody>
      </p:sp>
      <p:sp>
        <p:nvSpPr>
          <p:cNvPr id="14" name="圆角矩形 13">
            <a:extLst>
              <a:ext uri="{FF2B5EF4-FFF2-40B4-BE49-F238E27FC236}">
                <a16:creationId xmlns:a16="http://schemas.microsoft.com/office/drawing/2014/main" id="{8AB40604-C550-6DD9-3C84-7948E0C50690}"/>
              </a:ext>
            </a:extLst>
          </p:cNvPr>
          <p:cNvSpPr/>
          <p:nvPr/>
        </p:nvSpPr>
        <p:spPr bwMode="auto">
          <a:xfrm>
            <a:off x="1307393" y="3897255"/>
            <a:ext cx="1971588" cy="27906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圆角矩形 13">
            <a:extLst>
              <a:ext uri="{FF2B5EF4-FFF2-40B4-BE49-F238E27FC236}">
                <a16:creationId xmlns:a16="http://schemas.microsoft.com/office/drawing/2014/main" id="{6C7D5B0E-49C7-7215-EBA7-3CE147DD6BDA}"/>
              </a:ext>
            </a:extLst>
          </p:cNvPr>
          <p:cNvSpPr/>
          <p:nvPr/>
        </p:nvSpPr>
        <p:spPr bwMode="auto">
          <a:xfrm>
            <a:off x="1307393" y="4397779"/>
            <a:ext cx="2450220" cy="27906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6" name="圆角矩形 13">
            <a:extLst>
              <a:ext uri="{FF2B5EF4-FFF2-40B4-BE49-F238E27FC236}">
                <a16:creationId xmlns:a16="http://schemas.microsoft.com/office/drawing/2014/main" id="{4CD42E19-693E-7E18-D68F-4F8F6812E7B1}"/>
              </a:ext>
            </a:extLst>
          </p:cNvPr>
          <p:cNvSpPr/>
          <p:nvPr/>
        </p:nvSpPr>
        <p:spPr bwMode="auto">
          <a:xfrm>
            <a:off x="1307394" y="5752890"/>
            <a:ext cx="1407232" cy="235639"/>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7" name="对话气泡: 矩形 16">
            <a:extLst>
              <a:ext uri="{FF2B5EF4-FFF2-40B4-BE49-F238E27FC236}">
                <a16:creationId xmlns:a16="http://schemas.microsoft.com/office/drawing/2014/main" id="{0608D5F7-F30F-2C4A-4AB2-A0A24B0DBE79}"/>
              </a:ext>
            </a:extLst>
          </p:cNvPr>
          <p:cNvSpPr/>
          <p:nvPr/>
        </p:nvSpPr>
        <p:spPr>
          <a:xfrm>
            <a:off x="3226720" y="6081958"/>
            <a:ext cx="2987740" cy="573805"/>
          </a:xfrm>
          <a:prstGeom prst="wedgeRectCallout">
            <a:avLst>
              <a:gd name="adj1" fmla="val -62976"/>
              <a:gd name="adj2" fmla="val -5494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添加变量</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reverse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和相关函数</a:t>
            </a:r>
          </a:p>
        </p:txBody>
      </p:sp>
    </p:spTree>
    <p:extLst>
      <p:ext uri="{BB962C8B-B14F-4D97-AF65-F5344CB8AC3E}">
        <p14:creationId xmlns:p14="http://schemas.microsoft.com/office/powerpoint/2010/main" val="172395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1C1C4-7E26-784A-8D72-71EDCD24B9F2}"/>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85748F32-D19C-49EA-98B6-F851C594FE2F}"/>
              </a:ext>
            </a:extLst>
          </p:cNvPr>
          <p:cNvPicPr>
            <a:picLocks noChangeAspect="1"/>
          </p:cNvPicPr>
          <p:nvPr/>
        </p:nvPicPr>
        <p:blipFill>
          <a:blip r:embed="rId3"/>
          <a:stretch>
            <a:fillRect/>
          </a:stretch>
        </p:blipFill>
        <p:spPr>
          <a:xfrm>
            <a:off x="810069" y="1880500"/>
            <a:ext cx="8633313" cy="907605"/>
          </a:xfrm>
          <a:prstGeom prst="rect">
            <a:avLst/>
          </a:prstGeom>
        </p:spPr>
      </p:pic>
      <p:sp>
        <p:nvSpPr>
          <p:cNvPr id="3" name="文本占位符 3">
            <a:extLst>
              <a:ext uri="{FF2B5EF4-FFF2-40B4-BE49-F238E27FC236}">
                <a16:creationId xmlns:a16="http://schemas.microsoft.com/office/drawing/2014/main" id="{72DE90C7-10E6-A947-3DB1-BB648B04FDF3}"/>
              </a:ext>
            </a:extLst>
          </p:cNvPr>
          <p:cNvSpPr>
            <a:spLocks noGrp="1"/>
          </p:cNvSpPr>
          <p:nvPr>
            <p:ph type="body" sz="quarter" idx="10"/>
          </p:nvPr>
        </p:nvSpPr>
        <p:spPr>
          <a:xfrm>
            <a:off x="731837" y="589777"/>
            <a:ext cx="10728326" cy="640729"/>
          </a:xfrm>
        </p:spPr>
        <p:txBody>
          <a:bodyPr/>
          <a:lstStyle/>
          <a:p>
            <a:pPr marL="0" indent="0" algn="l">
              <a:lnSpc>
                <a:spcPct val="150000"/>
              </a:lnSpc>
              <a:buNone/>
            </a:pPr>
            <a:r>
              <a:rPr lang="zh-CN" altLang="en-US" sz="2200" b="0" i="0" dirty="0">
                <a:solidFill>
                  <a:srgbClr val="111111"/>
                </a:solidFill>
                <a:effectLst/>
                <a:latin typeface="方正兰亭黑简体" panose="02000000000000000000" pitchFamily="2" charset="-122"/>
              </a:rPr>
              <a:t>在实现</a:t>
            </a:r>
            <a:r>
              <a:rPr lang="en-US" altLang="zh-CN" sz="2200" b="0" i="0" dirty="0">
                <a:solidFill>
                  <a:srgbClr val="111111"/>
                </a:solidFill>
                <a:effectLst/>
                <a:latin typeface="方正兰亭黑简体" panose="02000000000000000000" pitchFamily="2" charset="-122"/>
              </a:rPr>
              <a:t>Forward</a:t>
            </a:r>
            <a:r>
              <a:rPr lang="zh-CN" altLang="en-US" sz="2200" b="0" i="0" dirty="0">
                <a:solidFill>
                  <a:srgbClr val="111111"/>
                </a:solidFill>
                <a:effectLst/>
                <a:latin typeface="方正兰亭黑简体" panose="02000000000000000000" pitchFamily="2" charset="-122"/>
              </a:rPr>
              <a:t>的时候用到了</a:t>
            </a:r>
            <a:r>
              <a:rPr lang="en-US" altLang="zh-CN" sz="2200" b="0" i="0" dirty="0">
                <a:solidFill>
                  <a:srgbClr val="111111"/>
                </a:solidFill>
                <a:effectLst/>
                <a:latin typeface="方正兰亭黑简体" panose="02000000000000000000" pitchFamily="2" charset="-122"/>
              </a:rPr>
              <a:t>+=</a:t>
            </a:r>
            <a:r>
              <a:rPr lang="zh-CN" altLang="en-US" sz="2200" b="0" i="0" dirty="0">
                <a:solidFill>
                  <a:srgbClr val="111111"/>
                </a:solidFill>
                <a:effectLst/>
                <a:latin typeface="方正兰亭黑简体" panose="02000000000000000000" pitchFamily="2" charset="-122"/>
              </a:rPr>
              <a:t>，因此可以针对坐标添加逆向操作</a:t>
            </a:r>
            <a:r>
              <a:rPr lang="en-US" altLang="zh-CN" sz="2200" b="0" i="0" dirty="0">
                <a:solidFill>
                  <a:srgbClr val="111111"/>
                </a:solidFill>
                <a:effectLst/>
                <a:latin typeface="方正兰亭黑简体" panose="02000000000000000000" pitchFamily="2" charset="-122"/>
              </a:rPr>
              <a:t>-=</a:t>
            </a:r>
          </a:p>
          <a:p>
            <a:pPr marL="0" indent="0" algn="l">
              <a:lnSpc>
                <a:spcPct val="150000"/>
              </a:lnSpc>
              <a:buNone/>
            </a:pPr>
            <a:r>
              <a:rPr lang="zh-CN" altLang="en-US" sz="2200" b="0" i="0" dirty="0">
                <a:solidFill>
                  <a:srgbClr val="111111"/>
                </a:solidFill>
                <a:effectLst/>
                <a:latin typeface="方正兰亭黑简体" panose="02000000000000000000" pitchFamily="2" charset="-122"/>
              </a:rPr>
              <a:t>修改</a:t>
            </a:r>
            <a:r>
              <a:rPr lang="en-US" altLang="zh-CN" sz="2200" b="0" i="0" dirty="0">
                <a:solidFill>
                  <a:srgbClr val="111111"/>
                </a:solidFill>
                <a:effectLst/>
                <a:latin typeface="+mn-lt"/>
              </a:rPr>
              <a:t>Point.hpp</a:t>
            </a:r>
            <a:r>
              <a:rPr lang="zh-CN" altLang="en-US" sz="2200" b="0" i="0" dirty="0">
                <a:solidFill>
                  <a:srgbClr val="111111"/>
                </a:solidFill>
                <a:effectLst/>
                <a:latin typeface="+mn-lt"/>
              </a:rPr>
              <a:t>，添加</a:t>
            </a:r>
            <a:r>
              <a:rPr lang="en-US" altLang="zh-CN" sz="2200" b="0" i="0" dirty="0">
                <a:solidFill>
                  <a:srgbClr val="111111"/>
                </a:solidFill>
                <a:effectLst/>
                <a:latin typeface="+mn-lt"/>
              </a:rPr>
              <a:t>+=</a:t>
            </a:r>
            <a:r>
              <a:rPr lang="zh-CN" altLang="en-US" sz="2200" b="0" i="0" dirty="0">
                <a:solidFill>
                  <a:srgbClr val="111111"/>
                </a:solidFill>
                <a:effectLst/>
                <a:latin typeface="+mn-lt"/>
              </a:rPr>
              <a:t>对应的逆向操作</a:t>
            </a:r>
            <a:r>
              <a:rPr lang="en-US" altLang="zh-CN" sz="2200" b="0" i="0" dirty="0">
                <a:solidFill>
                  <a:srgbClr val="111111"/>
                </a:solidFill>
                <a:effectLst/>
                <a:latin typeface="+mn-lt"/>
              </a:rPr>
              <a:t>-=</a:t>
            </a:r>
            <a:r>
              <a:rPr lang="zh-CN" altLang="en-US" sz="2200" b="0" i="0" dirty="0">
                <a:solidFill>
                  <a:srgbClr val="111111"/>
                </a:solidFill>
                <a:effectLst/>
                <a:latin typeface="+mn-lt"/>
              </a:rPr>
              <a:t>，请自行修改</a:t>
            </a:r>
            <a:r>
              <a:rPr lang="en-US" altLang="zh-CN" sz="2200" b="0" i="0" dirty="0">
                <a:solidFill>
                  <a:srgbClr val="111111"/>
                </a:solidFill>
                <a:effectLst/>
                <a:latin typeface="+mn-lt"/>
              </a:rPr>
              <a:t>Point.cpp</a:t>
            </a:r>
            <a:endParaRPr lang="zh-CN" altLang="en-US" sz="2200" b="0" i="0" dirty="0">
              <a:solidFill>
                <a:srgbClr val="111111"/>
              </a:solidFill>
              <a:effectLst/>
              <a:latin typeface="+mn-lt"/>
            </a:endParaRPr>
          </a:p>
        </p:txBody>
      </p:sp>
      <p:pic>
        <p:nvPicPr>
          <p:cNvPr id="4" name="图片 3">
            <a:extLst>
              <a:ext uri="{FF2B5EF4-FFF2-40B4-BE49-F238E27FC236}">
                <a16:creationId xmlns:a16="http://schemas.microsoft.com/office/drawing/2014/main" id="{7AEE6168-8527-80CF-9066-E1D32D7BC6C1}"/>
              </a:ext>
            </a:extLst>
          </p:cNvPr>
          <p:cNvPicPr>
            <a:picLocks noChangeAspect="1"/>
          </p:cNvPicPr>
          <p:nvPr/>
        </p:nvPicPr>
        <p:blipFill>
          <a:blip r:embed="rId4"/>
          <a:stretch>
            <a:fillRect/>
          </a:stretch>
        </p:blipFill>
        <p:spPr>
          <a:xfrm>
            <a:off x="810069" y="4093139"/>
            <a:ext cx="7753748" cy="1822544"/>
          </a:xfrm>
          <a:prstGeom prst="rect">
            <a:avLst/>
          </a:prstGeom>
        </p:spPr>
      </p:pic>
      <p:sp>
        <p:nvSpPr>
          <p:cNvPr id="5" name="文本占位符 3">
            <a:extLst>
              <a:ext uri="{FF2B5EF4-FFF2-40B4-BE49-F238E27FC236}">
                <a16:creationId xmlns:a16="http://schemas.microsoft.com/office/drawing/2014/main" id="{52BBB468-AB52-171F-7EDB-CB2833B9236C}"/>
              </a:ext>
            </a:extLst>
          </p:cNvPr>
          <p:cNvSpPr txBox="1">
            <a:spLocks/>
          </p:cNvSpPr>
          <p:nvPr/>
        </p:nvSpPr>
        <p:spPr bwMode="auto">
          <a:xfrm>
            <a:off x="731837" y="2888080"/>
            <a:ext cx="10728326" cy="64072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l">
              <a:lnSpc>
                <a:spcPct val="150000"/>
              </a:lnSpc>
              <a:buFont typeface="Wingdings" panose="05000000000000000000" pitchFamily="2" charset="2"/>
              <a:buNone/>
            </a:pPr>
            <a:r>
              <a:rPr lang="zh-CN" altLang="en-US" sz="2200" dirty="0">
                <a:solidFill>
                  <a:srgbClr val="111111"/>
                </a:solidFill>
                <a:latin typeface="方正兰亭黑简体" panose="02000000000000000000" pitchFamily="2" charset="-122"/>
              </a:rPr>
              <a:t>接下来修改</a:t>
            </a:r>
            <a:r>
              <a:rPr lang="en-US" altLang="zh-CN" sz="2200" dirty="0">
                <a:solidFill>
                  <a:srgbClr val="111111"/>
                </a:solidFill>
                <a:latin typeface="方正兰亭黑简体" panose="02000000000000000000" pitchFamily="2" charset="-122"/>
              </a:rPr>
              <a:t>ExecutorImpl.cpp</a:t>
            </a:r>
            <a:r>
              <a:rPr lang="zh-CN" altLang="en-US" sz="2200" dirty="0">
                <a:solidFill>
                  <a:srgbClr val="111111"/>
                </a:solidFill>
                <a:latin typeface="方正兰亭黑简体" panose="02000000000000000000" pitchFamily="2" charset="-122"/>
              </a:rPr>
              <a:t>中的</a:t>
            </a:r>
            <a:r>
              <a:rPr lang="en-US" altLang="zh-CN" sz="2200" dirty="0">
                <a:solidFill>
                  <a:srgbClr val="111111"/>
                </a:solidFill>
                <a:latin typeface="方正兰亭黑简体" panose="02000000000000000000" pitchFamily="2" charset="-122"/>
              </a:rPr>
              <a:t>Execute</a:t>
            </a:r>
            <a:r>
              <a:rPr lang="zh-CN" altLang="en-US" sz="2200" dirty="0">
                <a:solidFill>
                  <a:srgbClr val="111111"/>
                </a:solidFill>
                <a:latin typeface="方正兰亭黑简体" panose="02000000000000000000" pitchFamily="2" charset="-122"/>
              </a:rPr>
              <a:t>函数，为指令</a:t>
            </a:r>
            <a:r>
              <a:rPr lang="en-US" altLang="zh-CN" sz="2200" dirty="0">
                <a:solidFill>
                  <a:srgbClr val="111111"/>
                </a:solidFill>
                <a:latin typeface="方正兰亭黑简体" panose="02000000000000000000" pitchFamily="2" charset="-122"/>
              </a:rPr>
              <a:t>B</a:t>
            </a:r>
            <a:r>
              <a:rPr lang="zh-CN" altLang="en-US" sz="2200" dirty="0">
                <a:solidFill>
                  <a:srgbClr val="111111"/>
                </a:solidFill>
                <a:latin typeface="方正兰亭黑简体" panose="02000000000000000000" pitchFamily="2" charset="-122"/>
              </a:rPr>
              <a:t>添加状态操作</a:t>
            </a:r>
            <a:r>
              <a:rPr lang="en-US" altLang="zh-CN" sz="2200" dirty="0" err="1">
                <a:solidFill>
                  <a:srgbClr val="111111"/>
                </a:solidFill>
                <a:latin typeface="方正兰亭黑简体" panose="02000000000000000000" pitchFamily="2" charset="-122"/>
              </a:rPr>
              <a:t>ReverseCommand</a:t>
            </a:r>
            <a:endParaRPr lang="zh-CN" altLang="en-US" sz="2200" dirty="0">
              <a:solidFill>
                <a:srgbClr val="111111"/>
              </a:solidFill>
              <a:latin typeface="+mn-lt"/>
            </a:endParaRPr>
          </a:p>
        </p:txBody>
      </p:sp>
    </p:spTree>
    <p:extLst>
      <p:ext uri="{BB962C8B-B14F-4D97-AF65-F5344CB8AC3E}">
        <p14:creationId xmlns:p14="http://schemas.microsoft.com/office/powerpoint/2010/main" val="1154886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232D-2A2A-2F09-BA5E-1474432F4C8F}"/>
            </a:ext>
          </a:extLst>
        </p:cNvPr>
        <p:cNvGrpSpPr/>
        <p:nvPr/>
      </p:nvGrpSpPr>
      <p:grpSpPr>
        <a:xfrm>
          <a:off x="0" y="0"/>
          <a:ext cx="0" cy="0"/>
          <a:chOff x="0" y="0"/>
          <a:chExt cx="0" cy="0"/>
        </a:xfrm>
      </p:grpSpPr>
      <p:sp>
        <p:nvSpPr>
          <p:cNvPr id="3" name="文本占位符 3">
            <a:extLst>
              <a:ext uri="{FF2B5EF4-FFF2-40B4-BE49-F238E27FC236}">
                <a16:creationId xmlns:a16="http://schemas.microsoft.com/office/drawing/2014/main" id="{0BCCF141-DD55-8207-0EE3-629554D15556}"/>
              </a:ext>
            </a:extLst>
          </p:cNvPr>
          <p:cNvSpPr>
            <a:spLocks noGrp="1"/>
          </p:cNvSpPr>
          <p:nvPr>
            <p:ph type="body" sz="quarter" idx="10"/>
          </p:nvPr>
        </p:nvSpPr>
        <p:spPr>
          <a:xfrm>
            <a:off x="731837" y="485736"/>
            <a:ext cx="10728326" cy="640729"/>
          </a:xfrm>
        </p:spPr>
        <p:txBody>
          <a:bodyPr/>
          <a:lstStyle/>
          <a:p>
            <a:pPr marL="0" indent="0" algn="l">
              <a:lnSpc>
                <a:spcPct val="150000"/>
              </a:lnSpc>
              <a:buNone/>
            </a:pPr>
            <a:r>
              <a:rPr lang="zh-CN" altLang="en-US" sz="2200" dirty="0">
                <a:solidFill>
                  <a:srgbClr val="111111"/>
                </a:solidFill>
                <a:latin typeface="方正兰亭黑简体" panose="02000000000000000000" pitchFamily="2" charset="-122"/>
              </a:rPr>
              <a:t>由于</a:t>
            </a:r>
            <a:r>
              <a:rPr lang="en-US" altLang="zh-CN" sz="2200" dirty="0" err="1">
                <a:solidFill>
                  <a:srgbClr val="111111"/>
                </a:solidFill>
                <a:latin typeface="方正兰亭黑简体" panose="02000000000000000000" pitchFamily="2" charset="-122"/>
              </a:rPr>
              <a:t>ReverseCommand</a:t>
            </a:r>
            <a:r>
              <a:rPr lang="zh-CN" altLang="en-US" sz="2200" dirty="0">
                <a:solidFill>
                  <a:srgbClr val="111111"/>
                </a:solidFill>
                <a:latin typeface="方正兰亭黑简体" panose="02000000000000000000" pitchFamily="2" charset="-122"/>
              </a:rPr>
              <a:t>操作还没有实现，因此会报错</a:t>
            </a:r>
            <a:endParaRPr lang="en-US" altLang="zh-CN" sz="2200" dirty="0">
              <a:solidFill>
                <a:srgbClr val="111111"/>
              </a:solidFill>
              <a:latin typeface="方正兰亭黑简体" panose="02000000000000000000" pitchFamily="2" charset="-122"/>
            </a:endParaRPr>
          </a:p>
          <a:p>
            <a:pPr marL="0" indent="0" algn="l">
              <a:lnSpc>
                <a:spcPct val="150000"/>
              </a:lnSpc>
              <a:buNone/>
            </a:pPr>
            <a:r>
              <a:rPr lang="zh-CN" altLang="en-US" sz="2200" dirty="0">
                <a:solidFill>
                  <a:srgbClr val="111111"/>
                </a:solidFill>
                <a:latin typeface="方正兰亭黑简体" panose="02000000000000000000" pitchFamily="2" charset="-122"/>
              </a:rPr>
              <a:t>需要修改</a:t>
            </a:r>
            <a:r>
              <a:rPr lang="en-US" altLang="zh-CN" sz="2200" dirty="0">
                <a:solidFill>
                  <a:srgbClr val="111111"/>
                </a:solidFill>
                <a:latin typeface="方正兰亭黑简体" panose="02000000000000000000" pitchFamily="2" charset="-122"/>
              </a:rPr>
              <a:t>Command.hpp</a:t>
            </a:r>
            <a:r>
              <a:rPr lang="zh-CN" altLang="en-US" sz="2200" dirty="0">
                <a:solidFill>
                  <a:srgbClr val="111111"/>
                </a:solidFill>
                <a:latin typeface="方正兰亭黑简体" panose="02000000000000000000" pitchFamily="2" charset="-122"/>
              </a:rPr>
              <a:t>，添加</a:t>
            </a:r>
            <a:r>
              <a:rPr lang="en-US" altLang="zh-CN" sz="2200" dirty="0" err="1">
                <a:solidFill>
                  <a:srgbClr val="111111"/>
                </a:solidFill>
                <a:latin typeface="方正兰亭黑简体" panose="02000000000000000000" pitchFamily="2" charset="-122"/>
              </a:rPr>
              <a:t>ReverseCommand</a:t>
            </a:r>
            <a:r>
              <a:rPr lang="zh-CN" altLang="en-US" sz="2200" dirty="0">
                <a:solidFill>
                  <a:srgbClr val="111111"/>
                </a:solidFill>
                <a:latin typeface="方正兰亭黑简体" panose="02000000000000000000" pitchFamily="2" charset="-122"/>
              </a:rPr>
              <a:t>操作，同时需要修改之前的操作，以下为</a:t>
            </a:r>
            <a:r>
              <a:rPr lang="en-US" altLang="zh-CN" sz="2200" dirty="0" err="1">
                <a:solidFill>
                  <a:srgbClr val="111111"/>
                </a:solidFill>
                <a:latin typeface="方正兰亭黑简体" panose="02000000000000000000" pitchFamily="2" charset="-122"/>
              </a:rPr>
              <a:t>MoveCommand</a:t>
            </a:r>
            <a:r>
              <a:rPr lang="zh-CN" altLang="en-US" sz="2200" dirty="0">
                <a:solidFill>
                  <a:srgbClr val="111111"/>
                </a:solidFill>
                <a:latin typeface="方正兰亭黑简体" panose="02000000000000000000" pitchFamily="2" charset="-122"/>
              </a:rPr>
              <a:t>的修改示例，其余函数请大家自行实现</a:t>
            </a:r>
            <a:endParaRPr lang="zh-CN" altLang="en-US" sz="2200" b="0" i="0" dirty="0">
              <a:solidFill>
                <a:srgbClr val="111111"/>
              </a:solidFill>
              <a:effectLst/>
              <a:latin typeface="+mn-lt"/>
            </a:endParaRPr>
          </a:p>
        </p:txBody>
      </p:sp>
      <p:pic>
        <p:nvPicPr>
          <p:cNvPr id="7" name="图片 6">
            <a:extLst>
              <a:ext uri="{FF2B5EF4-FFF2-40B4-BE49-F238E27FC236}">
                <a16:creationId xmlns:a16="http://schemas.microsoft.com/office/drawing/2014/main" id="{BADEF8E1-B457-A5E1-3CC4-C4BF23AF2244}"/>
              </a:ext>
            </a:extLst>
          </p:cNvPr>
          <p:cNvPicPr>
            <a:picLocks noChangeAspect="1"/>
          </p:cNvPicPr>
          <p:nvPr/>
        </p:nvPicPr>
        <p:blipFill>
          <a:blip r:embed="rId3"/>
          <a:stretch>
            <a:fillRect/>
          </a:stretch>
        </p:blipFill>
        <p:spPr>
          <a:xfrm>
            <a:off x="731837" y="2316586"/>
            <a:ext cx="6080938" cy="3852860"/>
          </a:xfrm>
          <a:prstGeom prst="rect">
            <a:avLst/>
          </a:prstGeom>
        </p:spPr>
      </p:pic>
      <p:sp>
        <p:nvSpPr>
          <p:cNvPr id="8" name="文本框 7">
            <a:extLst>
              <a:ext uri="{FF2B5EF4-FFF2-40B4-BE49-F238E27FC236}">
                <a16:creationId xmlns:a16="http://schemas.microsoft.com/office/drawing/2014/main" id="{9DA0CBEA-70B9-1E06-46BE-C4D4759890D8}"/>
              </a:ext>
            </a:extLst>
          </p:cNvPr>
          <p:cNvSpPr txBox="1"/>
          <p:nvPr/>
        </p:nvSpPr>
        <p:spPr>
          <a:xfrm>
            <a:off x="5045724" y="4098275"/>
            <a:ext cx="6548009" cy="1200329"/>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a:t>
            </a:r>
            <a:r>
              <a:rPr lang="en-US" altLang="zh-CN" b="1" dirty="0" err="1"/>
              <a:t>test:support</a:t>
            </a:r>
            <a:r>
              <a:rPr lang="en-US" altLang="zh-CN" b="1" dirty="0"/>
              <a:t> F&amp;B commander"</a:t>
            </a:r>
          </a:p>
          <a:p>
            <a:r>
              <a:rPr lang="en-US" altLang="zh-CN" b="1" dirty="0">
                <a:solidFill>
                  <a:srgbClr val="FF0000"/>
                </a:solidFill>
              </a:rPr>
              <a:t>git branch lab3-fp-support-B	# </a:t>
            </a:r>
            <a:r>
              <a:rPr lang="zh-CN" altLang="en-US" b="1" dirty="0">
                <a:solidFill>
                  <a:srgbClr val="FF0000"/>
                </a:solidFill>
              </a:rPr>
              <a:t>代码修改完毕，保存新分支</a:t>
            </a:r>
            <a:endParaRPr lang="en-US" altLang="zh-CN" b="1" dirty="0">
              <a:solidFill>
                <a:srgbClr val="FF0000"/>
              </a:solidFill>
            </a:endParaRPr>
          </a:p>
        </p:txBody>
      </p:sp>
    </p:spTree>
    <p:extLst>
      <p:ext uri="{BB962C8B-B14F-4D97-AF65-F5344CB8AC3E}">
        <p14:creationId xmlns:p14="http://schemas.microsoft.com/office/powerpoint/2010/main" val="3573504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pPr marL="0" indent="0">
              <a:buNone/>
            </a:pPr>
            <a:r>
              <a:rPr lang="zh-CN" altLang="en-US" dirty="0">
                <a:latin typeface="方正兰亭黑简体" panose="02000000000000000000" pitchFamily="2" charset="-122"/>
                <a:cs typeface="+mn-ea"/>
                <a:sym typeface="Huawei Sans" panose="020C0503030203020204" pitchFamily="34" charset="0"/>
              </a:rPr>
              <a:t>在线参考资料网站，涵盖了</a:t>
            </a:r>
            <a:r>
              <a:rPr lang="en-US" altLang="zh-CN" dirty="0">
                <a:latin typeface="方正兰亭黑简体" panose="02000000000000000000" pitchFamily="2" charset="-122"/>
                <a:cs typeface="+mn-ea"/>
                <a:sym typeface="Huawei Sans" panose="020C0503030203020204" pitchFamily="34" charset="0"/>
              </a:rPr>
              <a:t>C++</a:t>
            </a:r>
            <a:r>
              <a:rPr lang="zh-CN" altLang="en-US" dirty="0">
                <a:latin typeface="方正兰亭黑简体" panose="02000000000000000000" pitchFamily="2" charset="-122"/>
                <a:cs typeface="+mn-ea"/>
                <a:sym typeface="Huawei Sans" panose="020C0503030203020204" pitchFamily="34" charset="0"/>
              </a:rPr>
              <a:t>基本概念到高级特性、标准库函数、类和模板等各个方面：</a:t>
            </a:r>
            <a:endParaRPr lang="en-US" altLang="zh-CN" dirty="0">
              <a:latin typeface="方正兰亭黑简体" panose="02000000000000000000" pitchFamily="2" charset="-122"/>
              <a:cs typeface="+mn-ea"/>
              <a:sym typeface="Huawei Sans" panose="020C0503030203020204" pitchFamily="34" charset="0"/>
            </a:endParaRPr>
          </a:p>
          <a:p>
            <a:r>
              <a:rPr lang="zh-CN" altLang="en-US" sz="2000" dirty="0">
                <a:latin typeface="方正兰亭黑简体" panose="02000000000000000000" pitchFamily="2" charset="-122"/>
                <a:cs typeface="+mn-ea"/>
                <a:sym typeface="Huawei Sans" panose="020C0503030203020204" pitchFamily="34" charset="0"/>
              </a:rPr>
              <a:t>搜索功能：有强大的搜索功能，可以快速找到需要的函数、类或概念</a:t>
            </a:r>
            <a:endParaRPr lang="en-US" altLang="zh-CN" sz="2000" dirty="0">
              <a:latin typeface="方正兰亭黑简体" panose="02000000000000000000" pitchFamily="2" charset="-122"/>
              <a:cs typeface="+mn-ea"/>
              <a:sym typeface="Huawei Sans" panose="020C0503030203020204" pitchFamily="34" charset="0"/>
            </a:endParaRPr>
          </a:p>
          <a:p>
            <a:r>
              <a:rPr lang="zh-CN" altLang="en-US" sz="2000" dirty="0">
                <a:latin typeface="方正兰亭黑简体" panose="02000000000000000000" pitchFamily="2" charset="-122"/>
                <a:cs typeface="+mn-ea"/>
                <a:sym typeface="Huawei Sans" panose="020C0503030203020204" pitchFamily="34" charset="0"/>
              </a:rPr>
              <a:t>示例代码：可以帮助理解如何使用</a:t>
            </a:r>
            <a:r>
              <a:rPr lang="en-US" altLang="zh-CN" sz="2000" dirty="0">
                <a:latin typeface="方正兰亭黑简体" panose="02000000000000000000" pitchFamily="2" charset="-122"/>
                <a:cs typeface="+mn-ea"/>
                <a:sym typeface="Huawei Sans" panose="020C0503030203020204" pitchFamily="34" charset="0"/>
              </a:rPr>
              <a:t>C++</a:t>
            </a:r>
            <a:r>
              <a:rPr lang="zh-CN" altLang="en-US" sz="2000" dirty="0">
                <a:latin typeface="方正兰亭黑简体" panose="02000000000000000000" pitchFamily="2" charset="-122"/>
                <a:cs typeface="+mn-ea"/>
                <a:sym typeface="Huawei Sans" panose="020C0503030203020204" pitchFamily="34" charset="0"/>
              </a:rPr>
              <a:t>特性</a:t>
            </a:r>
            <a:endParaRPr lang="en-US" altLang="zh-CN" sz="2000" dirty="0">
              <a:latin typeface="方正兰亭黑简体" panose="02000000000000000000" pitchFamily="2" charset="-122"/>
              <a:cs typeface="+mn-ea"/>
              <a:sym typeface="Huawei Sans" panose="020C0503030203020204" pitchFamily="34" charset="0"/>
            </a:endParaRPr>
          </a:p>
          <a:p>
            <a:r>
              <a:rPr lang="zh-CN" altLang="en-US" sz="2000" dirty="0">
                <a:latin typeface="方正兰亭黑简体" panose="02000000000000000000" pitchFamily="2" charset="-122"/>
                <a:cs typeface="+mn-ea"/>
                <a:sym typeface="Huawei Sans" panose="020C0503030203020204" pitchFamily="34" charset="0"/>
              </a:rPr>
              <a:t>网址：</a:t>
            </a:r>
            <a:r>
              <a:rPr lang="en-US" altLang="zh-CN" sz="2000" dirty="0">
                <a:latin typeface="方正兰亭黑简体" panose="02000000000000000000" pitchFamily="2" charset="-122"/>
                <a:cs typeface="+mn-ea"/>
                <a:sym typeface="Huawei Sans" panose="020C0503030203020204" pitchFamily="34" charset="0"/>
              </a:rPr>
              <a:t>https://en.cppreference.com/w/</a:t>
            </a:r>
            <a:endParaRPr lang="zh-CN" altLang="en-US" sz="2000" dirty="0">
              <a:latin typeface="方正兰亭黑简体" panose="02000000000000000000" pitchFamily="2" charset="-122"/>
              <a:cs typeface="+mn-ea"/>
              <a:sym typeface="Huawei Sans" panose="020C0503030203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type="body" sz="quarter" idx="10"/>
          </p:nvPr>
        </p:nvSpPr>
        <p:spPr>
          <a:xfrm>
            <a:off x="1019174" y="1539875"/>
            <a:ext cx="10153651" cy="4461533"/>
          </a:xfrm>
        </p:spPr>
        <p:txBody>
          <a:bodyPr/>
          <a:lstStyle/>
          <a:p>
            <a:pPr marL="0" indent="0">
              <a:lnSpc>
                <a:spcPct val="150000"/>
              </a:lnSpc>
              <a:buNone/>
            </a:pPr>
            <a:r>
              <a:rPr lang="zh-CN" altLang="en-US" sz="2200" dirty="0">
                <a:latin typeface="方正兰亭黑简体" panose="02000000000000000000" pitchFamily="2" charset="-122"/>
                <a:cs typeface="+mn-ea"/>
                <a:sym typeface="Huawei Sans" panose="020C0503030203020204" pitchFamily="34" charset="0"/>
              </a:rPr>
              <a:t>通过本课程的学习，您将能够：</a:t>
            </a:r>
            <a:endParaRPr lang="en-US" altLang="zh-CN" sz="2200" dirty="0">
              <a:latin typeface="方正兰亭黑简体" panose="02000000000000000000" pitchFamily="2" charset="-122"/>
              <a:cs typeface="+mn-ea"/>
              <a:sym typeface="Huawei Sans" panose="020C0503030203020204" pitchFamily="34" charset="0"/>
            </a:endParaRPr>
          </a:p>
          <a:p>
            <a:pPr>
              <a:lnSpc>
                <a:spcPct val="150000"/>
              </a:lnSpc>
            </a:pPr>
            <a:r>
              <a:rPr lang="zh-CN" altLang="en-US" sz="1800" dirty="0">
                <a:latin typeface="方正兰亭黑简体" panose="02000000000000000000" pitchFamily="2" charset="-122"/>
                <a:cs typeface="+mn-ea"/>
                <a:sym typeface="Huawei Sans" panose="020C0503030203020204" pitchFamily="34" charset="0"/>
              </a:rPr>
              <a:t>表驱动和</a:t>
            </a:r>
            <a:r>
              <a:rPr lang="en-US" altLang="zh-CN" sz="1800" dirty="0">
                <a:latin typeface="方正兰亭黑简体" panose="02000000000000000000" pitchFamily="2" charset="-122"/>
                <a:cs typeface="+mn-ea"/>
                <a:sym typeface="Huawei Sans" panose="020C0503030203020204" pitchFamily="34" charset="0"/>
              </a:rPr>
              <a:t>STL</a:t>
            </a:r>
            <a:r>
              <a:rPr lang="zh-CN" altLang="en-US" sz="1800" dirty="0">
                <a:latin typeface="方正兰亭黑简体" panose="02000000000000000000" pitchFamily="2" charset="-122"/>
                <a:cs typeface="+mn-ea"/>
                <a:sym typeface="Huawei Sans" panose="020C0503030203020204" pitchFamily="34" charset="0"/>
              </a:rPr>
              <a:t>容器、智能指针</a:t>
            </a:r>
            <a:endParaRPr lang="en-US" altLang="zh-CN" sz="1800" dirty="0">
              <a:latin typeface="方正兰亭黑简体" panose="02000000000000000000" pitchFamily="2" charset="-122"/>
              <a:cs typeface="+mn-ea"/>
              <a:sym typeface="Huawei Sans" panose="020C0503030203020204" pitchFamily="34" charset="0"/>
            </a:endParaRPr>
          </a:p>
          <a:p>
            <a:pPr lvl="1">
              <a:lnSpc>
                <a:spcPct val="150000"/>
              </a:lnSpc>
            </a:pPr>
            <a:r>
              <a:rPr lang="zh-CN" altLang="en-US" sz="1600" dirty="0">
                <a:latin typeface="方正兰亭黑简体" panose="02000000000000000000" pitchFamily="2" charset="-122"/>
                <a:cs typeface="+mn-ea"/>
                <a:sym typeface="Huawei Sans" panose="020C0503030203020204" pitchFamily="34" charset="0"/>
              </a:rPr>
              <a:t>掌握</a:t>
            </a:r>
            <a:r>
              <a:rPr lang="en-US" altLang="zh-CN" sz="1600" dirty="0">
                <a:latin typeface="方正兰亭黑简体" panose="02000000000000000000" pitchFamily="2" charset="-122"/>
                <a:cs typeface="+mn-ea"/>
                <a:sym typeface="Huawei Sans" panose="020C0503030203020204" pitchFamily="34" charset="0"/>
              </a:rPr>
              <a:t>C++ STL</a:t>
            </a:r>
            <a:r>
              <a:rPr lang="zh-CN" altLang="en-US" sz="1600" dirty="0">
                <a:latin typeface="方正兰亭黑简体" panose="02000000000000000000" pitchFamily="2" charset="-122"/>
                <a:cs typeface="+mn-ea"/>
                <a:sym typeface="Huawei Sans" panose="020C0503030203020204" pitchFamily="34" charset="0"/>
              </a:rPr>
              <a:t>库的融合使用：</a:t>
            </a:r>
            <a:r>
              <a:rPr lang="zh-CN" altLang="en-US" sz="1400" dirty="0">
                <a:latin typeface="方正兰亭黑简体" panose="02000000000000000000" pitchFamily="2" charset="-122"/>
                <a:cs typeface="+mn-ea"/>
                <a:sym typeface="Huawei Sans" panose="020C0503030203020204" pitchFamily="34" charset="0"/>
              </a:rPr>
              <a:t>通过学习如何有效地使用</a:t>
            </a:r>
            <a:r>
              <a:rPr lang="en-US" altLang="zh-CN" sz="1400" dirty="0">
                <a:latin typeface="方正兰亭黑简体" panose="02000000000000000000" pitchFamily="2" charset="-122"/>
                <a:cs typeface="+mn-ea"/>
                <a:sym typeface="Huawei Sans" panose="020C0503030203020204" pitchFamily="34" charset="0"/>
              </a:rPr>
              <a:t>STL</a:t>
            </a:r>
            <a:r>
              <a:rPr lang="zh-CN" altLang="en-US" sz="1400" dirty="0">
                <a:latin typeface="方正兰亭黑简体" panose="02000000000000000000" pitchFamily="2" charset="-122"/>
                <a:cs typeface="+mn-ea"/>
                <a:sym typeface="Huawei Sans" panose="020C0503030203020204" pitchFamily="34" charset="0"/>
              </a:rPr>
              <a:t>容器和智能指针，提升代码的可扩展性和灵活性</a:t>
            </a:r>
            <a:endParaRPr lang="en-US" altLang="zh-CN" sz="1400" dirty="0">
              <a:latin typeface="方正兰亭黑简体" panose="02000000000000000000" pitchFamily="2" charset="-122"/>
              <a:cs typeface="+mn-ea"/>
              <a:sym typeface="Huawei Sans" panose="020C0503030203020204" pitchFamily="34" charset="0"/>
            </a:endParaRPr>
          </a:p>
          <a:p>
            <a:pPr lvl="1">
              <a:lnSpc>
                <a:spcPct val="150000"/>
              </a:lnSpc>
            </a:pPr>
            <a:r>
              <a:rPr lang="zh-CN" altLang="en-US" sz="1600" dirty="0">
                <a:latin typeface="方正兰亭黑简体" panose="02000000000000000000" pitchFamily="2" charset="-122"/>
                <a:cs typeface="+mn-ea"/>
                <a:sym typeface="Huawei Sans" panose="020C0503030203020204" pitchFamily="34" charset="0"/>
              </a:rPr>
              <a:t>提高代码的可扩展性：</a:t>
            </a:r>
            <a:r>
              <a:rPr lang="zh-CN" altLang="en-US" sz="1400" dirty="0">
                <a:latin typeface="方正兰亭黑简体" panose="02000000000000000000" pitchFamily="2" charset="-122"/>
                <a:cs typeface="+mn-ea"/>
                <a:sym typeface="Huawei Sans" panose="020C0503030203020204" pitchFamily="34" charset="0"/>
              </a:rPr>
              <a:t>通过表驱动的设计模式，增强代码的可维护性和可读性</a:t>
            </a:r>
            <a:endParaRPr lang="en-US" altLang="zh-CN" sz="1800" dirty="0">
              <a:latin typeface="方正兰亭黑简体" panose="02000000000000000000" pitchFamily="2" charset="-122"/>
              <a:cs typeface="+mn-ea"/>
              <a:sym typeface="Huawei Sans" panose="020C0503030203020204" pitchFamily="34" charset="0"/>
            </a:endParaRPr>
          </a:p>
          <a:p>
            <a:pPr>
              <a:lnSpc>
                <a:spcPct val="150000"/>
              </a:lnSpc>
            </a:pPr>
            <a:r>
              <a:rPr lang="zh-CN" altLang="en-US" sz="1800" dirty="0">
                <a:latin typeface="方正兰亭黑简体" panose="02000000000000000000" pitchFamily="2" charset="-122"/>
                <a:cs typeface="+mn-ea"/>
                <a:sym typeface="Huawei Sans" panose="020C0503030203020204" pitchFamily="34" charset="0"/>
              </a:rPr>
              <a:t>解耦循环依赖</a:t>
            </a:r>
            <a:endParaRPr lang="en-US" altLang="zh-CN" sz="1800" dirty="0">
              <a:latin typeface="方正兰亭黑简体" panose="02000000000000000000" pitchFamily="2" charset="-122"/>
              <a:cs typeface="+mn-ea"/>
              <a:sym typeface="Huawei Sans" panose="020C0503030203020204" pitchFamily="34" charset="0"/>
            </a:endParaRPr>
          </a:p>
          <a:p>
            <a:pPr lvl="1">
              <a:lnSpc>
                <a:spcPct val="150000"/>
              </a:lnSpc>
            </a:pPr>
            <a:r>
              <a:rPr lang="zh-CN" altLang="en-US" sz="1600" dirty="0">
                <a:latin typeface="方正兰亭黑简体" panose="02000000000000000000" pitchFamily="2" charset="-122"/>
                <a:cs typeface="+mn-ea"/>
                <a:sym typeface="Huawei Sans" panose="020C0503030203020204" pitchFamily="34" charset="0"/>
              </a:rPr>
              <a:t>分层设计和抽象化：</a:t>
            </a:r>
            <a:r>
              <a:rPr lang="zh-CN" altLang="en-US" sz="1400" dirty="0">
                <a:latin typeface="方正兰亭黑简体" panose="02000000000000000000" pitchFamily="2" charset="-122"/>
                <a:cs typeface="+mn-ea"/>
                <a:sym typeface="Huawei Sans" panose="020C0503030203020204" pitchFamily="34" charset="0"/>
              </a:rPr>
              <a:t>学习如何通过分层设计和抽象化来有效地解耦代码中的循环依赖</a:t>
            </a:r>
            <a:endParaRPr lang="en-US" altLang="zh-CN" sz="1600" dirty="0">
              <a:latin typeface="方正兰亭黑简体" panose="02000000000000000000" pitchFamily="2" charset="-122"/>
              <a:cs typeface="+mn-ea"/>
              <a:sym typeface="Huawei Sans" panose="020C0503030203020204" pitchFamily="34" charset="0"/>
            </a:endParaRPr>
          </a:p>
          <a:p>
            <a:pPr lvl="1">
              <a:lnSpc>
                <a:spcPct val="150000"/>
              </a:lnSpc>
            </a:pPr>
            <a:r>
              <a:rPr lang="zh-CN" altLang="en-US" sz="1600" dirty="0">
                <a:latin typeface="方正兰亭黑简体" panose="02000000000000000000" pitchFamily="2" charset="-122"/>
                <a:cs typeface="+mn-ea"/>
                <a:sym typeface="Huawei Sans" panose="020C0503030203020204" pitchFamily="34" charset="0"/>
              </a:rPr>
              <a:t>提高代码的可维护性和可扩展性：</a:t>
            </a:r>
            <a:r>
              <a:rPr lang="zh-CN" altLang="en-US" sz="1400" dirty="0">
                <a:latin typeface="方正兰亭黑简体" panose="02000000000000000000" pitchFamily="2" charset="-122"/>
                <a:cs typeface="+mn-ea"/>
                <a:sym typeface="Huawei Sans" panose="020C0503030203020204" pitchFamily="34" charset="0"/>
              </a:rPr>
              <a:t>通过解耦循环依赖，提升代码的可维护性和可扩展性，使代码更易于理解和修改</a:t>
            </a:r>
            <a:endParaRPr lang="en-US" altLang="zh-CN" sz="1400" dirty="0">
              <a:latin typeface="方正兰亭黑简体" panose="02000000000000000000" pitchFamily="2" charset="-122"/>
              <a:cs typeface="+mn-ea"/>
              <a:sym typeface="Huawei Sans" panose="020C0503030203020204" pitchFamily="34" charset="0"/>
            </a:endParaRPr>
          </a:p>
          <a:p>
            <a:pPr marL="0" indent="0">
              <a:lnSpc>
                <a:spcPct val="150000"/>
              </a:lnSpc>
              <a:buNone/>
            </a:pPr>
            <a:r>
              <a:rPr lang="zh-CN" altLang="en-US" sz="1800" dirty="0">
                <a:latin typeface="方正兰亭黑简体" panose="02000000000000000000" pitchFamily="2" charset="-122"/>
                <a:cs typeface="+mn-ea"/>
                <a:sym typeface="Huawei Sans" panose="020C0503030203020204" pitchFamily="34" charset="0"/>
              </a:rPr>
              <a:t>这些学习目标旨在帮助您更好地掌握</a:t>
            </a:r>
            <a:r>
              <a:rPr lang="en-US" altLang="zh-CN" sz="1800" dirty="0">
                <a:latin typeface="方正兰亭黑简体" panose="02000000000000000000" pitchFamily="2" charset="-122"/>
                <a:cs typeface="+mn-ea"/>
                <a:sym typeface="Huawei Sans" panose="020C0503030203020204" pitchFamily="34" charset="0"/>
              </a:rPr>
              <a:t>C++</a:t>
            </a:r>
            <a:r>
              <a:rPr lang="zh-CN" altLang="en-US" sz="1800" dirty="0">
                <a:latin typeface="方正兰亭黑简体" panose="02000000000000000000" pitchFamily="2" charset="-122"/>
                <a:cs typeface="+mn-ea"/>
                <a:sym typeface="Huawei Sans" panose="020C0503030203020204" pitchFamily="34" charset="0"/>
              </a:rPr>
              <a:t>编程的最佳实践，建立高质量编程的</a:t>
            </a:r>
            <a:r>
              <a:rPr lang="zh-CN" altLang="en-US" sz="1800" dirty="0">
                <a:solidFill>
                  <a:srgbClr val="C00000"/>
                </a:solidFill>
                <a:latin typeface="方正兰亭黑简体" panose="02000000000000000000" pitchFamily="2" charset="-122"/>
                <a:cs typeface="+mn-ea"/>
                <a:sym typeface="Huawei Sans" panose="020C0503030203020204" pitchFamily="34" charset="0"/>
              </a:rPr>
              <a:t>意识</a:t>
            </a:r>
            <a:r>
              <a:rPr lang="zh-CN" altLang="en-US" sz="1800" dirty="0">
                <a:latin typeface="方正兰亭黑简体" panose="02000000000000000000" pitchFamily="2" charset="-122"/>
                <a:cs typeface="+mn-ea"/>
                <a:sym typeface="Huawei Sans" panose="020C0503030203020204" pitchFamily="34" charset="0"/>
              </a:rPr>
              <a:t>，养成良好的开发</a:t>
            </a:r>
            <a:r>
              <a:rPr lang="zh-CN" altLang="en-US" sz="1800" dirty="0">
                <a:solidFill>
                  <a:srgbClr val="C00000"/>
                </a:solidFill>
                <a:latin typeface="方正兰亭黑简体" panose="02000000000000000000" pitchFamily="2" charset="-122"/>
                <a:cs typeface="+mn-ea"/>
                <a:sym typeface="Huawei Sans" panose="020C0503030203020204" pitchFamily="34" charset="0"/>
              </a:rPr>
              <a:t>习惯</a:t>
            </a:r>
            <a:r>
              <a:rPr lang="zh-CN" altLang="en-US" sz="1800" dirty="0">
                <a:latin typeface="方正兰亭黑简体" panose="02000000000000000000" pitchFamily="2" charset="-122"/>
                <a:cs typeface="+mn-ea"/>
                <a:sym typeface="Huawei Sans" panose="020C0503030203020204" pitchFamily="34" charset="0"/>
              </a:rPr>
              <a:t>，提高代码质量和开发效率。</a:t>
            </a:r>
            <a:endParaRPr lang="en-US" altLang="zh-CN" sz="1800" dirty="0">
              <a:latin typeface="方正兰亭黑简体" panose="02000000000000000000" pitchFamily="2" charset="-122"/>
              <a:cs typeface="+mn-ea"/>
              <a:sym typeface="Huawei Sans" panose="020C0503030203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03596" y="435058"/>
            <a:ext cx="10153650" cy="5987883"/>
          </a:xfrm>
        </p:spPr>
        <p:txBody>
          <a:bodyPr/>
          <a:lstStyle/>
          <a:p>
            <a:r>
              <a:rPr lang="zh-CN" altLang="en-US" sz="2200" dirty="0">
                <a:latin typeface="方正兰亭黑简体" panose="02000000000000000000" pitchFamily="2" charset="-122"/>
                <a:cs typeface="+mn-ea"/>
                <a:sym typeface="Huawei Sans" panose="020C0503030203020204" pitchFamily="34" charset="0"/>
              </a:rPr>
              <a:t>实验</a:t>
            </a:r>
            <a:r>
              <a:rPr lang="en-US" altLang="zh-CN" sz="2200" dirty="0">
                <a:latin typeface="方正兰亭黑简体" panose="02000000000000000000" pitchFamily="2" charset="-122"/>
                <a:cs typeface="+mn-ea"/>
                <a:sym typeface="Huawei Sans" panose="020C0503030203020204" pitchFamily="34" charset="0"/>
              </a:rPr>
              <a:t>2</a:t>
            </a:r>
            <a:r>
              <a:rPr lang="zh-CN" altLang="en-US" sz="2200" dirty="0">
                <a:latin typeface="方正兰亭黑简体" panose="02000000000000000000" pitchFamily="2" charset="-122"/>
                <a:cs typeface="+mn-ea"/>
                <a:sym typeface="Huawei Sans" panose="020C0503030203020204" pitchFamily="34" charset="0"/>
              </a:rPr>
              <a:t>回顾</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255581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Autofit/>
          </a:bodyPr>
          <a:lstStyle/>
          <a:p>
            <a:r>
              <a:rPr lang="zh-CN" altLang="en-US" dirty="0">
                <a:latin typeface="方正兰亭黑简体" panose="02000000000000000000" pitchFamily="2" charset="-122"/>
                <a:sym typeface="+mn-lt"/>
              </a:rPr>
              <a:t>实验</a:t>
            </a:r>
            <a:r>
              <a:rPr lang="en-US" altLang="zh-CN" dirty="0">
                <a:latin typeface="方正兰亭黑简体" panose="02000000000000000000" pitchFamily="2" charset="-122"/>
                <a:sym typeface="+mn-lt"/>
              </a:rPr>
              <a:t>2</a:t>
            </a:r>
            <a:r>
              <a:rPr lang="zh-CN" altLang="en-US" dirty="0">
                <a:latin typeface="方正兰亭黑简体" panose="02000000000000000000" pitchFamily="2" charset="-122"/>
                <a:sym typeface="+mn-lt"/>
              </a:rPr>
              <a:t>回顾</a:t>
            </a:r>
          </a:p>
        </p:txBody>
      </p:sp>
      <p:sp>
        <p:nvSpPr>
          <p:cNvPr id="2" name="文本占位符 1">
            <a:extLst>
              <a:ext uri="{FF2B5EF4-FFF2-40B4-BE49-F238E27FC236}">
                <a16:creationId xmlns:a16="http://schemas.microsoft.com/office/drawing/2014/main" id="{94382F52-F0B2-416B-9518-896A48E368E9}"/>
              </a:ext>
            </a:extLst>
          </p:cNvPr>
          <p:cNvSpPr>
            <a:spLocks noGrp="1"/>
          </p:cNvSpPr>
          <p:nvPr>
            <p:ph type="body" sz="quarter" idx="10"/>
          </p:nvPr>
        </p:nvSpPr>
        <p:spPr>
          <a:xfrm>
            <a:off x="7160967" y="1089388"/>
            <a:ext cx="4299196" cy="4879805"/>
          </a:xfrm>
        </p:spPr>
        <p:txBody>
          <a:bodyPr/>
          <a:lstStyle/>
          <a:p>
            <a:pPr marL="285750" indent="-285750">
              <a:lnSpc>
                <a:spcPct val="150000"/>
              </a:lnSpc>
              <a:buFont typeface="Wingdings" panose="05000000000000000000" pitchFamily="2" charset="2"/>
              <a:buChar char="l"/>
            </a:pPr>
            <a:r>
              <a:rPr lang="zh-CN" altLang="en-US" sz="2000" dirty="0">
                <a:latin typeface="方正兰亭黑简体" panose="02000000000000000000" pitchFamily="2" charset="-122"/>
                <a:ea typeface="方正兰亭黑简体" panose="02000000000000000000" pitchFamily="2" charset="-122"/>
              </a:rPr>
              <a:t>通过封装、父类抽象，完成了指令处理结构的建立</a:t>
            </a:r>
            <a:endParaRPr lang="en-US" altLang="zh-CN" sz="2000" dirty="0">
              <a:latin typeface="方正兰亭黑简体" panose="02000000000000000000" pitchFamily="2" charset="-122"/>
              <a:ea typeface="方正兰亭黑简体" panose="02000000000000000000" pitchFamily="2" charset="-122"/>
            </a:endParaRPr>
          </a:p>
          <a:p>
            <a:pPr marL="285750" indent="-285750">
              <a:lnSpc>
                <a:spcPct val="150000"/>
              </a:lnSpc>
              <a:buFont typeface="Wingdings" panose="05000000000000000000" pitchFamily="2" charset="2"/>
              <a:buChar char="l"/>
            </a:pPr>
            <a:r>
              <a:rPr lang="en-US" altLang="zh-CN" sz="2000" dirty="0">
                <a:latin typeface="方正兰亭黑简体" panose="02000000000000000000" pitchFamily="2" charset="-122"/>
                <a:ea typeface="方正兰亭黑简体" panose="02000000000000000000" pitchFamily="2" charset="-122"/>
              </a:rPr>
              <a:t>F</a:t>
            </a:r>
            <a:r>
              <a:rPr lang="zh-CN" altLang="en-US" sz="2000" dirty="0">
                <a:latin typeface="方正兰亭黑简体" panose="02000000000000000000" pitchFamily="2" charset="-122"/>
                <a:ea typeface="方正兰亭黑简体" panose="02000000000000000000" pitchFamily="2" charset="-122"/>
              </a:rPr>
              <a:t>指令的处理，依然需要修改指令处理主干逻辑</a:t>
            </a:r>
          </a:p>
        </p:txBody>
      </p:sp>
      <p:cxnSp>
        <p:nvCxnSpPr>
          <p:cNvPr id="35" name="直接连接符 74">
            <a:extLst>
              <a:ext uri="{FF2B5EF4-FFF2-40B4-BE49-F238E27FC236}">
                <a16:creationId xmlns:a16="http://schemas.microsoft.com/office/drawing/2014/main" id="{D2CE42A8-7826-4BCF-914B-4A410602CCA4}"/>
              </a:ext>
            </a:extLst>
          </p:cNvPr>
          <p:cNvCxnSpPr>
            <a:cxnSpLocks/>
          </p:cNvCxnSpPr>
          <p:nvPr/>
        </p:nvCxnSpPr>
        <p:spPr bwMode="auto">
          <a:xfrm>
            <a:off x="6833629" y="991443"/>
            <a:ext cx="0" cy="5198799"/>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4" name="图片 3">
            <a:extLst>
              <a:ext uri="{FF2B5EF4-FFF2-40B4-BE49-F238E27FC236}">
                <a16:creationId xmlns:a16="http://schemas.microsoft.com/office/drawing/2014/main" id="{ACF5BCA4-3D73-7AB3-EF5B-F3A83A6CF19F}"/>
              </a:ext>
            </a:extLst>
          </p:cNvPr>
          <p:cNvPicPr>
            <a:picLocks noChangeAspect="1"/>
          </p:cNvPicPr>
          <p:nvPr/>
        </p:nvPicPr>
        <p:blipFill>
          <a:blip r:embed="rId3"/>
          <a:stretch>
            <a:fillRect/>
          </a:stretch>
        </p:blipFill>
        <p:spPr>
          <a:xfrm>
            <a:off x="731838" y="1069100"/>
            <a:ext cx="5679064" cy="51211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0AFBE-351E-5D12-FB30-2290C5644C2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4FB5796-49D4-69D2-E1DA-CDC97CBE5A89}"/>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面向对象项目实践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2.1 </a:t>
            </a:r>
            <a:r>
              <a:rPr lang="zh-CN" altLang="en-US" sz="2200" dirty="0">
                <a:latin typeface="方正兰亭黑简体" panose="02000000000000000000" pitchFamily="2" charset="-122"/>
                <a:cs typeface="+mn-ea"/>
                <a:sym typeface="Huawei Sans" panose="020C0503030203020204" pitchFamily="34" charset="0"/>
              </a:rPr>
              <a:t>数据抽离解耦循环依赖</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800774533"/>
      </p:ext>
    </p:extLst>
  </p:cSld>
  <p:clrMapOvr>
    <a:masterClrMapping/>
  </p:clrMapOvr>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4809</TotalTime>
  <Words>4433</Words>
  <Application>Microsoft Office PowerPoint</Application>
  <PresentationFormat>宽屏</PresentationFormat>
  <Paragraphs>419</Paragraphs>
  <Slides>58</Slides>
  <Notes>50</Notes>
  <HiddenSlides>0</HiddenSlides>
  <MMClips>0</MMClips>
  <ScaleCrop>false</ScaleCrop>
  <HeadingPairs>
    <vt:vector size="6" baseType="variant">
      <vt:variant>
        <vt:lpstr>已用的字体</vt:lpstr>
      </vt:variant>
      <vt:variant>
        <vt:i4>6</vt:i4>
      </vt:variant>
      <vt:variant>
        <vt:lpstr>主题</vt:lpstr>
      </vt:variant>
      <vt:variant>
        <vt:i4>4</vt:i4>
      </vt:variant>
      <vt:variant>
        <vt:lpstr>幻灯片标题</vt:lpstr>
      </vt:variant>
      <vt:variant>
        <vt:i4>58</vt:i4>
      </vt:variant>
    </vt:vector>
  </HeadingPairs>
  <TitlesOfParts>
    <vt:vector size="68" baseType="lpstr">
      <vt:lpstr>Wingdings</vt:lpstr>
      <vt:lpstr>方正兰亭黑简体</vt:lpstr>
      <vt:lpstr>Huawei Sans</vt:lpstr>
      <vt:lpstr>Fira code</vt:lpstr>
      <vt:lpstr>微软雅黑</vt:lpstr>
      <vt:lpstr>Arial</vt:lpstr>
      <vt:lpstr>1_标题页模板</vt:lpstr>
      <vt:lpstr>2_功能页模板</vt:lpstr>
      <vt:lpstr>3_内容页模板</vt:lpstr>
      <vt:lpstr>4_感谢页模板</vt:lpstr>
      <vt:lpstr>实验三 StepbyStep</vt:lpstr>
      <vt:lpstr>实验二完成后，应该已经在目录里创建lab2-oop-support-F分支</vt:lpstr>
      <vt:lpstr>目前已经创建了三个分支</vt:lpstr>
      <vt:lpstr>C++企业软件开发实践</vt:lpstr>
      <vt:lpstr>PowerPoint 演示文稿</vt:lpstr>
      <vt:lpstr>PowerPoint 演示文稿</vt:lpstr>
      <vt:lpstr>PowerPoint 演示文稿</vt:lpstr>
      <vt:lpstr>实验2回顾</vt:lpstr>
      <vt:lpstr>PowerPoint 演示文稿</vt:lpstr>
      <vt:lpstr>面向对象编程：指令处理的类独立到文件中</vt:lpstr>
      <vt:lpstr>面向对象编程：指令处理的类独立到文件中</vt:lpstr>
      <vt:lpstr>面向对象编程：修改依赖方法访问权限</vt:lpstr>
      <vt:lpstr>面向对象编程：代码问题分析</vt:lpstr>
      <vt:lpstr>面向对象编程：循环依赖的根源分析</vt:lpstr>
      <vt:lpstr>面向对象编程：解耦循环依赖，封装抽离ExecutorImpl状态数据</vt:lpstr>
      <vt:lpstr>面向对象编程：解耦循环依赖，封装抽离ExecutorImpl状态数据</vt:lpstr>
      <vt:lpstr>面向对象编程：解耦循环依赖，封装抽离ExecutorImpl状态数据</vt:lpstr>
      <vt:lpstr>PowerPoint 演示文稿</vt:lpstr>
      <vt:lpstr>PowerPoint 演示文稿</vt:lpstr>
      <vt:lpstr>课程实训需求2-2 支持倒车指令</vt:lpstr>
      <vt:lpstr>面向对象编程：B指令对指令处理结构的扩展性诉求分析</vt:lpstr>
      <vt:lpstr>面向对象编程：表驱动简介</vt:lpstr>
      <vt:lpstr>面向对象编程：应用表驱动消减圈复杂度，功能代码实现</vt:lpstr>
      <vt:lpstr>PowerPoint 演示文稿</vt:lpstr>
      <vt:lpstr>PowerPoint 演示文稿</vt:lpstr>
      <vt:lpstr>面向对象编程：PoseHandler待优化代码分析</vt:lpstr>
      <vt:lpstr>面向对象编程：前进操作优化</vt:lpstr>
      <vt:lpstr>面向对象编程：转向操作优化</vt:lpstr>
      <vt:lpstr>面向对象编程：转向操作优化</vt:lpstr>
      <vt:lpstr>面向对象编程：转向操作优化</vt:lpstr>
      <vt:lpstr>面向对象编程：转向操作优化</vt:lpstr>
      <vt:lpstr>面向对象编程：PoseHandler待优化代码分析</vt:lpstr>
      <vt:lpstr>面向对象编程：PoseHandler待优化代码分析</vt:lpstr>
      <vt:lpstr>PowerPoint 演示文稿</vt:lpstr>
      <vt:lpstr>PowerPoint 演示文稿</vt:lpstr>
      <vt:lpstr>PowerPoint 演示文稿</vt:lpstr>
      <vt:lpstr>PowerPoint 演示文稿</vt:lpstr>
      <vt:lpstr>函数式编程</vt:lpstr>
      <vt:lpstr>函数式编程</vt:lpstr>
      <vt:lpstr>函数式编程实现</vt:lpstr>
      <vt:lpstr>函数式编程实现</vt:lpstr>
      <vt:lpstr>PowerPoint 演示文稿</vt:lpstr>
      <vt:lpstr>函数式编程实现：代码问题分析</vt:lpstr>
      <vt:lpstr>PowerPoint 演示文稿</vt:lpstr>
      <vt:lpstr>确保对象生命周期安全保证：MoveCommand操作符重载</vt:lpstr>
      <vt:lpstr>确保对象生命周期安全保证：表驱动修改</vt:lpstr>
      <vt:lpstr>简化表驱动代码：初始化语义应用</vt:lpstr>
      <vt:lpstr>PowerPoint 演示文稿</vt:lpstr>
      <vt:lpstr>PowerPoint 演示文稿</vt:lpstr>
      <vt:lpstr>作业</vt:lpstr>
      <vt:lpstr>B&amp;F指令正交分解的测试用例</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C++企业软件开发实践</dc:title>
  <dc:subject>实验3-1 面向对象编程</dc:subject>
  <dc:creator>Lichunhua(ChunhuaLi,stfse)</dc:creator>
  <cp:keywords>C++企业软件开发实践</cp:keywords>
  <cp:lastModifiedBy>tianlong luo</cp:lastModifiedBy>
  <cp:revision>403</cp:revision>
  <dcterms:created xsi:type="dcterms:W3CDTF">2024-07-19T02:54:12Z</dcterms:created>
  <dcterms:modified xsi:type="dcterms:W3CDTF">2024-11-04T11:48:14Z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(3)XnljOgXEU7pGwqjJbZBJJaRpA/8GAurEK1ryKiEALhwAyxAMub+SGMELvnW4zNa018SOYt5B
gFC8DPY0JGJ8BMXa6R/kOvFOXSU6+79fzyLr1XfSOclJ/8bozYJ5bplZZKSHWSJObB50jRR7
V36fYLN4iTKDP0sucyDt17QxfFx206DBylFc7aQ0TuntQ7BI6jIri5g4OYrkkbEd928GD3Ym
d3T3iiYgL8H2ZHZKJ/</vt:lpwstr>
  </property>
  <property fmtid="{D5CDD505-2E9C-101B-9397-08002B2CF9AE}" pid="3" name="_2015_ms_pID_7253431">
    <vt:lpwstr>nxPU5uLrILq1KUzoQEon2LOH3hYxy9uyKpWp8E/zCgk5XKbDHwCFra
hP24dTeZpiGl2ezm6tkXE0zSZ4xdqTLWQ7FCFJRaIVa6IM+YIQ5CJ05RcqM+aQU/bHXbb3Mn
JKyhHCJkpqrATx2UN6xGUpRMedZCLDb6KbwsPKm2QyOVjjYzUGYDQWl0yA+2nFszYayvklc3
k/1yGKBS9OZfirMXmpeMNwhWQx/LSP3+2BG0</vt:lpwstr>
  </property>
  <property fmtid="{D5CDD505-2E9C-101B-9397-08002B2CF9AE}" pid="4" name="_2015_ms_pID_7253432">
    <vt:lpwstr>9Q==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1689126795</vt:lpwstr>
  </property>
  <property fmtid="{D5CDD505-2E9C-101B-9397-08002B2CF9AE}" pid="9" name="ICV">
    <vt:lpwstr/>
  </property>
  <property fmtid="{D5CDD505-2E9C-101B-9397-08002B2CF9AE}" pid="10" name="KSOProductBuildVer">
    <vt:lpwstr>2052-0.0.0.0</vt:lpwstr>
  </property>
</Properties>
</file>